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9"/>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90" r:id="rId33"/>
    <p:sldId id="291" r:id="rId34"/>
    <p:sldId id="292" r:id="rId35"/>
    <p:sldId id="293" r:id="rId36"/>
    <p:sldId id="295" r:id="rId37"/>
    <p:sldId id="272" r:id="rId38"/>
    <p:sldId id="296" r:id="rId39"/>
    <p:sldId id="300" r:id="rId40"/>
    <p:sldId id="297" r:id="rId41"/>
    <p:sldId id="298" r:id="rId42"/>
    <p:sldId id="299" r:id="rId43"/>
    <p:sldId id="308" r:id="rId44"/>
    <p:sldId id="350" r:id="rId45"/>
    <p:sldId id="351" r:id="rId46"/>
    <p:sldId id="302" r:id="rId47"/>
    <p:sldId id="303" r:id="rId48"/>
    <p:sldId id="304" r:id="rId49"/>
    <p:sldId id="305" r:id="rId50"/>
    <p:sldId id="306" r:id="rId51"/>
    <p:sldId id="307" r:id="rId52"/>
    <p:sldId id="355" r:id="rId53"/>
    <p:sldId id="294" r:id="rId54"/>
    <p:sldId id="309" r:id="rId55"/>
    <p:sldId id="310" r:id="rId56"/>
    <p:sldId id="311" r:id="rId57"/>
    <p:sldId id="312" r:id="rId58"/>
    <p:sldId id="313" r:id="rId59"/>
    <p:sldId id="315" r:id="rId60"/>
    <p:sldId id="317" r:id="rId61"/>
    <p:sldId id="316"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44" r:id="rId79"/>
    <p:sldId id="334" r:id="rId80"/>
    <p:sldId id="335" r:id="rId81"/>
    <p:sldId id="336" r:id="rId82"/>
    <p:sldId id="337" r:id="rId83"/>
    <p:sldId id="338" r:id="rId84"/>
    <p:sldId id="339" r:id="rId85"/>
    <p:sldId id="340" r:id="rId86"/>
    <p:sldId id="341" r:id="rId87"/>
    <p:sldId id="342" r:id="rId88"/>
    <p:sldId id="343" r:id="rId89"/>
    <p:sldId id="345" r:id="rId90"/>
    <p:sldId id="346" r:id="rId91"/>
    <p:sldId id="347" r:id="rId92"/>
    <p:sldId id="348" r:id="rId93"/>
    <p:sldId id="349" r:id="rId94"/>
    <p:sldId id="352" r:id="rId95"/>
    <p:sldId id="353" r:id="rId96"/>
    <p:sldId id="354" r:id="rId97"/>
    <p:sldId id="260"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if404LPL9ZVaNcGUD2nBQLDTDn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0" d="100"/>
          <a:sy n="110" d="100"/>
        </p:scale>
        <p:origin x="658" y="-1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e7ef14f8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e7ef14f83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48249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5044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6"/>
          <p:cNvGrpSpPr/>
          <p:nvPr/>
        </p:nvGrpSpPr>
        <p:grpSpPr>
          <a:xfrm>
            <a:off x="6098378" y="5"/>
            <a:ext cx="3045625" cy="2030570"/>
            <a:chOff x="6098378" y="5"/>
            <a:chExt cx="3045625" cy="2030570"/>
          </a:xfrm>
        </p:grpSpPr>
        <p:sp>
          <p:nvSpPr>
            <p:cNvPr id="11" name="Google Shape;11;p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6"/>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6"/>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6"/>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7" name="Google Shape;17;p6"/>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5"/>
          <p:cNvGrpSpPr/>
          <p:nvPr/>
        </p:nvGrpSpPr>
        <p:grpSpPr>
          <a:xfrm>
            <a:off x="6098378" y="5"/>
            <a:ext cx="3045625" cy="2030570"/>
            <a:chOff x="6098378" y="5"/>
            <a:chExt cx="3045625" cy="2030570"/>
          </a:xfrm>
        </p:grpSpPr>
        <p:sp>
          <p:nvSpPr>
            <p:cNvPr id="71" name="Google Shape;71;p15"/>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5"/>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 name="Google Shape;76;p15"/>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p15"/>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1600"/>
              </a:spcBef>
              <a:spcAft>
                <a:spcPts val="0"/>
              </a:spcAft>
              <a:buClr>
                <a:schemeClr val="lt1"/>
              </a:buClr>
              <a:buSzPts val="1400"/>
              <a:buChar char="○"/>
              <a:defRPr>
                <a:solidFill>
                  <a:schemeClr val="lt1"/>
                </a:solidFill>
              </a:defRPr>
            </a:lvl2pPr>
            <a:lvl3pPr marL="1371600" lvl="2" indent="-317500" algn="ctr">
              <a:lnSpc>
                <a:spcPct val="115000"/>
              </a:lnSpc>
              <a:spcBef>
                <a:spcPts val="1600"/>
              </a:spcBef>
              <a:spcAft>
                <a:spcPts val="0"/>
              </a:spcAft>
              <a:buClr>
                <a:schemeClr val="lt1"/>
              </a:buClr>
              <a:buSzPts val="1400"/>
              <a:buChar char="■"/>
              <a:defRPr>
                <a:solidFill>
                  <a:schemeClr val="lt1"/>
                </a:solidFill>
              </a:defRPr>
            </a:lvl3pPr>
            <a:lvl4pPr marL="1828800" lvl="3" indent="-317500" algn="ctr">
              <a:lnSpc>
                <a:spcPct val="115000"/>
              </a:lnSpc>
              <a:spcBef>
                <a:spcPts val="1600"/>
              </a:spcBef>
              <a:spcAft>
                <a:spcPts val="0"/>
              </a:spcAft>
              <a:buClr>
                <a:schemeClr val="lt1"/>
              </a:buClr>
              <a:buSzPts val="1400"/>
              <a:buChar char="●"/>
              <a:defRPr>
                <a:solidFill>
                  <a:schemeClr val="lt1"/>
                </a:solidFill>
              </a:defRPr>
            </a:lvl4pPr>
            <a:lvl5pPr marL="2286000" lvl="4" indent="-317500" algn="ctr">
              <a:lnSpc>
                <a:spcPct val="115000"/>
              </a:lnSpc>
              <a:spcBef>
                <a:spcPts val="1600"/>
              </a:spcBef>
              <a:spcAft>
                <a:spcPts val="0"/>
              </a:spcAft>
              <a:buClr>
                <a:schemeClr val="lt1"/>
              </a:buClr>
              <a:buSzPts val="1400"/>
              <a:buChar char="○"/>
              <a:defRPr>
                <a:solidFill>
                  <a:schemeClr val="lt1"/>
                </a:solidFill>
              </a:defRPr>
            </a:lvl5pPr>
            <a:lvl6pPr marL="2743200" lvl="5" indent="-317500" algn="ctr">
              <a:lnSpc>
                <a:spcPct val="115000"/>
              </a:lnSpc>
              <a:spcBef>
                <a:spcPts val="1600"/>
              </a:spcBef>
              <a:spcAft>
                <a:spcPts val="0"/>
              </a:spcAft>
              <a:buClr>
                <a:schemeClr val="lt1"/>
              </a:buClr>
              <a:buSzPts val="1400"/>
              <a:buChar char="■"/>
              <a:defRPr>
                <a:solidFill>
                  <a:schemeClr val="lt1"/>
                </a:solidFill>
              </a:defRPr>
            </a:lvl6pPr>
            <a:lvl7pPr marL="3200400" lvl="6" indent="-317500" algn="ctr">
              <a:lnSpc>
                <a:spcPct val="115000"/>
              </a:lnSpc>
              <a:spcBef>
                <a:spcPts val="1600"/>
              </a:spcBef>
              <a:spcAft>
                <a:spcPts val="0"/>
              </a:spcAft>
              <a:buClr>
                <a:schemeClr val="lt1"/>
              </a:buClr>
              <a:buSzPts val="1400"/>
              <a:buChar char="●"/>
              <a:defRPr>
                <a:solidFill>
                  <a:schemeClr val="lt1"/>
                </a:solidFill>
              </a:defRPr>
            </a:lvl7pPr>
            <a:lvl8pPr marL="3657600" lvl="7" indent="-317500" algn="ctr">
              <a:lnSpc>
                <a:spcPct val="115000"/>
              </a:lnSpc>
              <a:spcBef>
                <a:spcPts val="1600"/>
              </a:spcBef>
              <a:spcAft>
                <a:spcPts val="0"/>
              </a:spcAft>
              <a:buClr>
                <a:schemeClr val="lt1"/>
              </a:buClr>
              <a:buSzPts val="1400"/>
              <a:buChar char="○"/>
              <a:defRPr>
                <a:solidFill>
                  <a:schemeClr val="lt1"/>
                </a:solidFill>
              </a:defRPr>
            </a:lvl8pPr>
            <a:lvl9pPr marL="4114800" lvl="8" indent="-317500" algn="ctr">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78" name="Google Shape;78;p1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grpSp>
        <p:nvGrpSpPr>
          <p:cNvPr id="23" name="Google Shape;23;p8"/>
          <p:cNvGrpSpPr/>
          <p:nvPr/>
        </p:nvGrpSpPr>
        <p:grpSpPr>
          <a:xfrm>
            <a:off x="0" y="3903669"/>
            <a:ext cx="9144000" cy="1239925"/>
            <a:chOff x="0" y="3903669"/>
            <a:chExt cx="9144000" cy="1239925"/>
          </a:xfrm>
        </p:grpSpPr>
        <p:sp>
          <p:nvSpPr>
            <p:cNvPr id="24" name="Google Shape;24;p8"/>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8"/>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8"/>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8"/>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8"/>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8"/>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 name="Google Shape;31;p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2"/>
        <p:cNvGrpSpPr/>
        <p:nvPr/>
      </p:nvGrpSpPr>
      <p:grpSpPr>
        <a:xfrm>
          <a:off x="0" y="0"/>
          <a:ext cx="0" cy="0"/>
          <a:chOff x="0" y="0"/>
          <a:chExt cx="0" cy="0"/>
        </a:xfrm>
      </p:grpSpPr>
      <p:grpSp>
        <p:nvGrpSpPr>
          <p:cNvPr id="33" name="Google Shape;33;p9"/>
          <p:cNvGrpSpPr/>
          <p:nvPr/>
        </p:nvGrpSpPr>
        <p:grpSpPr>
          <a:xfrm>
            <a:off x="6098378" y="5"/>
            <a:ext cx="3045625" cy="2030570"/>
            <a:chOff x="6098378" y="5"/>
            <a:chExt cx="3045625" cy="2030570"/>
          </a:xfrm>
        </p:grpSpPr>
        <p:sp>
          <p:nvSpPr>
            <p:cNvPr id="34" name="Google Shape;34;p9"/>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9"/>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9"/>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 name="Google Shape;39;p9"/>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0" name="Google Shape;40;p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3" name="Google Shape;43;p10"/>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4" name="Google Shape;44;p10"/>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5" name="Google Shape;45;p1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11"/>
          <p:cNvSpPr txBox="1">
            <a:spLocks noGrp="1"/>
          </p:cNvSpPr>
          <p:nvPr>
            <p:ph type="body" idx="1"/>
          </p:nvPr>
        </p:nvSpPr>
        <p:spPr>
          <a:xfrm>
            <a:off x="311700" y="1465804"/>
            <a:ext cx="2808000" cy="3103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9" name="Google Shape;49;p1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12"/>
          <p:cNvGrpSpPr/>
          <p:nvPr/>
        </p:nvGrpSpPr>
        <p:grpSpPr>
          <a:xfrm>
            <a:off x="6098378" y="5"/>
            <a:ext cx="3045625" cy="2030570"/>
            <a:chOff x="6098378" y="5"/>
            <a:chExt cx="3045625" cy="2030570"/>
          </a:xfrm>
        </p:grpSpPr>
        <p:sp>
          <p:nvSpPr>
            <p:cNvPr id="52" name="Google Shape;52;p12"/>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2"/>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2"/>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2"/>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2"/>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 name="Google Shape;57;p12"/>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58" name="Google Shape;58;p1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13"/>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 name="Google Shape;61;p1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13"/>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3" name="Google Shape;63;p13"/>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65" name="Google Shape;65;p1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8" name="Google Shape;68;p1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endParaRPr/>
          </a:p>
        </p:txBody>
      </p:sp>
      <p:sp>
        <p:nvSpPr>
          <p:cNvPr id="7" name="Google Shape;7;p5"/>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diagrama_sequencia_fluxo_venda.pdf"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hyperlink" Target="diagrama_sequencia_cadastrar_usuario.pdf"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hyperlink" Target="diagrama_sequencia_editar_usuario.pdf"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sp>
        <p:nvSpPr>
          <p:cNvPr id="85" name="Google Shape;85;p1"/>
          <p:cNvSpPr txBox="1">
            <a:spLocks noGrp="1"/>
          </p:cNvSpPr>
          <p:nvPr>
            <p:ph type="ctrTitle"/>
          </p:nvPr>
        </p:nvSpPr>
        <p:spPr>
          <a:xfrm>
            <a:off x="598088" y="2392731"/>
            <a:ext cx="7631400" cy="70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4200"/>
              <a:buNone/>
            </a:pPr>
            <a:r>
              <a:rPr lang="pt-BR" sz="2900" b="1" dirty="0">
                <a:solidFill>
                  <a:srgbClr val="FFFFFF"/>
                </a:solidFill>
                <a:latin typeface="Arial"/>
                <a:ea typeface="Arial"/>
                <a:cs typeface="Arial"/>
                <a:sym typeface="Arial"/>
              </a:rPr>
              <a:t>Laboratório de Engenharia de Software</a:t>
            </a:r>
            <a:endParaRPr b="1" dirty="0"/>
          </a:p>
        </p:txBody>
      </p:sp>
      <p:sp>
        <p:nvSpPr>
          <p:cNvPr id="86" name="Google Shape;86;p1"/>
          <p:cNvSpPr txBox="1">
            <a:spLocks noGrp="1"/>
          </p:cNvSpPr>
          <p:nvPr>
            <p:ph type="subTitle" idx="1"/>
          </p:nvPr>
        </p:nvSpPr>
        <p:spPr>
          <a:xfrm>
            <a:off x="598088" y="3343163"/>
            <a:ext cx="8222100" cy="43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pt-BR" sz="1300" dirty="0"/>
              <a:t>Aluno: Eduardo da Silva Franco Borges </a:t>
            </a:r>
            <a:endParaRPr sz="1300" dirty="0"/>
          </a:p>
        </p:txBody>
      </p:sp>
      <p:pic>
        <p:nvPicPr>
          <p:cNvPr id="87" name="Google Shape;87;p1"/>
          <p:cNvPicPr preferRelativeResize="0"/>
          <p:nvPr/>
        </p:nvPicPr>
        <p:blipFill rotWithShape="1">
          <a:blip r:embed="rId3">
            <a:alphaModFix/>
          </a:blip>
          <a:srcRect/>
          <a:stretch/>
        </p:blipFill>
        <p:spPr>
          <a:xfrm>
            <a:off x="671575" y="575463"/>
            <a:ext cx="1821400" cy="1224875"/>
          </a:xfrm>
          <a:prstGeom prst="rect">
            <a:avLst/>
          </a:prstGeom>
          <a:noFill/>
          <a:ln>
            <a:noFill/>
          </a:ln>
        </p:spPr>
      </p:pic>
      <p:pic>
        <p:nvPicPr>
          <p:cNvPr id="88" name="Google Shape;88;p1"/>
          <p:cNvPicPr preferRelativeResize="0"/>
          <p:nvPr/>
        </p:nvPicPr>
        <p:blipFill rotWithShape="1">
          <a:blip r:embed="rId4">
            <a:alphaModFix/>
          </a:blip>
          <a:srcRect/>
          <a:stretch/>
        </p:blipFill>
        <p:spPr>
          <a:xfrm>
            <a:off x="3361326" y="231499"/>
            <a:ext cx="1912800" cy="1912800"/>
          </a:xfrm>
          <a:prstGeom prst="rect">
            <a:avLst/>
          </a:prstGeom>
          <a:noFill/>
          <a:ln>
            <a:noFill/>
          </a:ln>
        </p:spPr>
      </p:pic>
      <p:pic>
        <p:nvPicPr>
          <p:cNvPr id="2050" name="Picture 2">
            <a:extLst>
              <a:ext uri="{FF2B5EF4-FFF2-40B4-BE49-F238E27FC236}">
                <a16:creationId xmlns:a16="http://schemas.microsoft.com/office/drawing/2014/main" id="{7D3604E0-93B3-4AD0-BA0E-91B99F679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4975" y="4055142"/>
            <a:ext cx="857250" cy="857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Requisitos Não Funcionais</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4">
            <a:extLst>
              <a:ext uri="{FF2B5EF4-FFF2-40B4-BE49-F238E27FC236}">
                <a16:creationId xmlns:a16="http://schemas.microsoft.com/office/drawing/2014/main" id="{1B6CE287-9109-4B89-A8AF-834851692CD4}"/>
              </a:ext>
            </a:extLst>
          </p:cNvPr>
          <p:cNvGraphicFramePr>
            <a:graphicFrameLocks noGrp="1"/>
          </p:cNvGraphicFramePr>
          <p:nvPr>
            <p:extLst>
              <p:ext uri="{D42A27DB-BD31-4B8C-83A1-F6EECF244321}">
                <p14:modId xmlns:p14="http://schemas.microsoft.com/office/powerpoint/2010/main" val="2324707753"/>
              </p:ext>
            </p:extLst>
          </p:nvPr>
        </p:nvGraphicFramePr>
        <p:xfrm>
          <a:off x="442685" y="1016000"/>
          <a:ext cx="8357135" cy="3965094"/>
        </p:xfrm>
        <a:graphic>
          <a:graphicData uri="http://schemas.openxmlformats.org/drawingml/2006/table">
            <a:tbl>
              <a:tblPr>
                <a:tableStyleId>{5C22544A-7EE6-4342-B048-85BDC9FD1C3A}</a:tableStyleId>
              </a:tblPr>
              <a:tblGrid>
                <a:gridCol w="1732778">
                  <a:extLst>
                    <a:ext uri="{9D8B030D-6E8A-4147-A177-3AD203B41FA5}">
                      <a16:colId xmlns:a16="http://schemas.microsoft.com/office/drawing/2014/main" val="924600539"/>
                    </a:ext>
                  </a:extLst>
                </a:gridCol>
                <a:gridCol w="2479508">
                  <a:extLst>
                    <a:ext uri="{9D8B030D-6E8A-4147-A177-3AD203B41FA5}">
                      <a16:colId xmlns:a16="http://schemas.microsoft.com/office/drawing/2014/main" val="3907165671"/>
                    </a:ext>
                  </a:extLst>
                </a:gridCol>
                <a:gridCol w="4144849">
                  <a:extLst>
                    <a:ext uri="{9D8B030D-6E8A-4147-A177-3AD203B41FA5}">
                      <a16:colId xmlns:a16="http://schemas.microsoft.com/office/drawing/2014/main" val="754445803"/>
                    </a:ext>
                  </a:extLst>
                </a:gridCol>
              </a:tblGrid>
              <a:tr h="145892">
                <a:tc gridSpan="3">
                  <a:txBody>
                    <a:bodyPr/>
                    <a:lstStyle/>
                    <a:p>
                      <a:pPr>
                        <a:spcAft>
                          <a:spcPts val="600"/>
                        </a:spcAft>
                      </a:pPr>
                      <a:r>
                        <a:rPr lang="pt-BR" sz="1000" b="1" dirty="0">
                          <a:effectLst/>
                        </a:rPr>
                        <a:t>Grupo: Cadastro de Clientes</a:t>
                      </a:r>
                      <a:endParaRPr lang="pt-BR" sz="1050" b="1" dirty="0">
                        <a:solidFill>
                          <a:srgbClr val="000000"/>
                        </a:solidFill>
                        <a:effectLst/>
                        <a:latin typeface="Arial" panose="020B0604020202020204" pitchFamily="34" charset="0"/>
                        <a:ea typeface="Arial" panose="020B0604020202020204" pitchFamily="34" charset="0"/>
                      </a:endParaRPr>
                    </a:p>
                  </a:txBody>
                  <a:tcPr marL="55642" marR="55642"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60324399"/>
                  </a:ext>
                </a:extLst>
              </a:tr>
              <a:tr h="583564">
                <a:tc>
                  <a:txBody>
                    <a:bodyPr/>
                    <a:lstStyle/>
                    <a:p>
                      <a:r>
                        <a:rPr lang="pt-BR" sz="1000" dirty="0">
                          <a:effectLst/>
                        </a:rPr>
                        <a:t>RNF0031</a:t>
                      </a:r>
                      <a:endParaRPr lang="pt-BR" sz="1050" dirty="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r>
                        <a:rPr lang="pt-BR" sz="1000">
                          <a:effectLst/>
                        </a:rPr>
                        <a:t>Senha forte</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pPr>
                        <a:tabLst>
                          <a:tab pos="5626100" algn="l"/>
                        </a:tabLst>
                      </a:pPr>
                      <a:r>
                        <a:rPr lang="pt-BR" sz="1000">
                          <a:effectLst/>
                        </a:rPr>
                        <a:t>A senha cadastrada pelo usuário deve ser composta de pelo menos 8 caracteres, ter letras maiúsculas e minúsculas além de conter caracteres especiais.</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extLst>
                  <a:ext uri="{0D108BD9-81ED-4DB2-BD59-A6C34878D82A}">
                    <a16:rowId xmlns:a16="http://schemas.microsoft.com/office/drawing/2014/main" val="2835632787"/>
                  </a:ext>
                </a:extLst>
              </a:tr>
              <a:tr h="437673">
                <a:tc>
                  <a:txBody>
                    <a:bodyPr/>
                    <a:lstStyle/>
                    <a:p>
                      <a:r>
                        <a:rPr lang="pt-BR" sz="1000">
                          <a:effectLst/>
                        </a:rPr>
                        <a:t>RNF0032</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r>
                        <a:rPr lang="pt-BR" sz="1000">
                          <a:effectLst/>
                        </a:rPr>
                        <a:t>Confirmação de senha</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pPr>
                        <a:tabLst>
                          <a:tab pos="5626100" algn="l"/>
                        </a:tabLst>
                      </a:pPr>
                      <a:r>
                        <a:rPr lang="pt-BR" sz="1000">
                          <a:effectLst/>
                        </a:rPr>
                        <a:t>O usuário obrigatoriamente deve digitar duas vezes a mesma senha no momento do registro da mesma.</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extLst>
                  <a:ext uri="{0D108BD9-81ED-4DB2-BD59-A6C34878D82A}">
                    <a16:rowId xmlns:a16="http://schemas.microsoft.com/office/drawing/2014/main" val="816807309"/>
                  </a:ext>
                </a:extLst>
              </a:tr>
              <a:tr h="145892">
                <a:tc>
                  <a:txBody>
                    <a:bodyPr/>
                    <a:lstStyle/>
                    <a:p>
                      <a:r>
                        <a:rPr lang="pt-BR" sz="1000">
                          <a:effectLst/>
                        </a:rPr>
                        <a:t>RNF0033</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r>
                        <a:rPr lang="pt-BR" sz="1000">
                          <a:effectLst/>
                        </a:rPr>
                        <a:t>Senha criptografada</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pPr>
                        <a:tabLst>
                          <a:tab pos="5626100" algn="l"/>
                        </a:tabLst>
                      </a:pPr>
                      <a:r>
                        <a:rPr lang="pt-BR" sz="1000">
                          <a:effectLst/>
                        </a:rPr>
                        <a:t>A senha deve ser criptografada </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extLst>
                  <a:ext uri="{0D108BD9-81ED-4DB2-BD59-A6C34878D82A}">
                    <a16:rowId xmlns:a16="http://schemas.microsoft.com/office/drawing/2014/main" val="1013930356"/>
                  </a:ext>
                </a:extLst>
              </a:tr>
              <a:tr h="729455">
                <a:tc>
                  <a:txBody>
                    <a:bodyPr/>
                    <a:lstStyle/>
                    <a:p>
                      <a:r>
                        <a:rPr lang="pt-BR" sz="1000">
                          <a:effectLst/>
                        </a:rPr>
                        <a:t>RF0034</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r>
                        <a:rPr lang="pt-BR" sz="1000">
                          <a:effectLst/>
                        </a:rPr>
                        <a:t>Alteração apenas de endereços </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pPr>
                        <a:tabLst>
                          <a:tab pos="5626100" algn="l"/>
                        </a:tabLst>
                      </a:pPr>
                      <a:r>
                        <a:rPr lang="pt-BR" sz="1000">
                          <a:effectLst/>
                        </a:rPr>
                        <a:t>O sistema deve possibilitar que endereços de entrega ou cobrança possam ser alterados ou adicionados de forma simples sem a necessidade da edição dos demais dados cadastrais. </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extLst>
                  <a:ext uri="{0D108BD9-81ED-4DB2-BD59-A6C34878D82A}">
                    <a16:rowId xmlns:a16="http://schemas.microsoft.com/office/drawing/2014/main" val="2856014043"/>
                  </a:ext>
                </a:extLst>
              </a:tr>
              <a:tr h="437673">
                <a:tc>
                  <a:txBody>
                    <a:bodyPr/>
                    <a:lstStyle/>
                    <a:p>
                      <a:r>
                        <a:rPr lang="pt-BR" sz="1000">
                          <a:effectLst/>
                        </a:rPr>
                        <a:t>RNF0035</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r>
                        <a:rPr lang="pt-BR" sz="1000">
                          <a:effectLst/>
                        </a:rPr>
                        <a:t>Código de cliente</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pPr>
                        <a:tabLst>
                          <a:tab pos="5626100" algn="l"/>
                        </a:tabLst>
                      </a:pPr>
                      <a:r>
                        <a:rPr lang="pt-BR" sz="1000">
                          <a:effectLst/>
                        </a:rPr>
                        <a:t>Todo cliente cadastrado deve receber um código único no sistema.</a:t>
                      </a:r>
                      <a:endParaRPr lang="pt-BR" sz="1050">
                        <a:effectLst/>
                      </a:endParaRPr>
                    </a:p>
                    <a:p>
                      <a:pPr>
                        <a:tabLst>
                          <a:tab pos="5626100" algn="l"/>
                        </a:tabLst>
                      </a:pPr>
                      <a:r>
                        <a:rPr lang="pt-BR" sz="1000">
                          <a:effectLst/>
                        </a:rPr>
                        <a:t> </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extLst>
                  <a:ext uri="{0D108BD9-81ED-4DB2-BD59-A6C34878D82A}">
                    <a16:rowId xmlns:a16="http://schemas.microsoft.com/office/drawing/2014/main" val="2469829734"/>
                  </a:ext>
                </a:extLst>
              </a:tr>
              <a:tr h="145892">
                <a:tc gridSpan="3">
                  <a:txBody>
                    <a:bodyPr/>
                    <a:lstStyle/>
                    <a:p>
                      <a:pPr>
                        <a:spcAft>
                          <a:spcPts val="600"/>
                        </a:spcAft>
                      </a:pPr>
                      <a:r>
                        <a:rPr lang="pt-BR" sz="1000" b="1" dirty="0">
                          <a:effectLst/>
                        </a:rPr>
                        <a:t>Grupo: Gerenciar Vendas Eletrônicas</a:t>
                      </a:r>
                      <a:endParaRPr lang="pt-BR" sz="1050" b="1" dirty="0">
                        <a:solidFill>
                          <a:srgbClr val="000000"/>
                        </a:solidFill>
                        <a:effectLst/>
                        <a:latin typeface="Arial" panose="020B0604020202020204" pitchFamily="34" charset="0"/>
                        <a:ea typeface="Arial" panose="020B0604020202020204" pitchFamily="34" charset="0"/>
                      </a:endParaRPr>
                    </a:p>
                  </a:txBody>
                  <a:tcPr marL="55642" marR="55642"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901889307"/>
                  </a:ext>
                </a:extLst>
              </a:tr>
              <a:tr h="145892">
                <a:tc>
                  <a:txBody>
                    <a:bodyPr/>
                    <a:lstStyle/>
                    <a:p>
                      <a:r>
                        <a:rPr lang="pt-BR" sz="1000">
                          <a:effectLst/>
                        </a:rPr>
                        <a:t> </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r>
                        <a:rPr lang="pt-BR" sz="1000">
                          <a:effectLst/>
                        </a:rPr>
                        <a:t> </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pPr>
                        <a:tabLst>
                          <a:tab pos="5626100" algn="l"/>
                        </a:tabLst>
                      </a:pPr>
                      <a:r>
                        <a:rPr lang="pt-BR" sz="1000">
                          <a:effectLst/>
                        </a:rPr>
                        <a:t> </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extLst>
                  <a:ext uri="{0D108BD9-81ED-4DB2-BD59-A6C34878D82A}">
                    <a16:rowId xmlns:a16="http://schemas.microsoft.com/office/drawing/2014/main" val="310158937"/>
                  </a:ext>
                </a:extLst>
              </a:tr>
              <a:tr h="1167129">
                <a:tc>
                  <a:txBody>
                    <a:bodyPr/>
                    <a:lstStyle/>
                    <a:p>
                      <a:r>
                        <a:rPr lang="pt-BR" sz="1000">
                          <a:effectLst/>
                        </a:rPr>
                        <a:t>RNF0042</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r>
                        <a:rPr lang="pt-BR" sz="1000">
                          <a:effectLst/>
                        </a:rPr>
                        <a:t>Apresentar itens retirados do carrinho</a:t>
                      </a:r>
                      <a:endParaRPr lang="pt-BR" sz="1050">
                        <a:solidFill>
                          <a:srgbClr val="000000"/>
                        </a:solidFill>
                        <a:effectLst/>
                        <a:latin typeface="Arial" panose="020B0604020202020204" pitchFamily="34" charset="0"/>
                        <a:ea typeface="Arial" panose="020B0604020202020204" pitchFamily="34" charset="0"/>
                      </a:endParaRPr>
                    </a:p>
                  </a:txBody>
                  <a:tcPr marL="55642" marR="55642" marT="0" marB="0"/>
                </a:tc>
                <a:tc>
                  <a:txBody>
                    <a:bodyPr/>
                    <a:lstStyle/>
                    <a:p>
                      <a:pPr>
                        <a:tabLst>
                          <a:tab pos="5626100" algn="l"/>
                        </a:tabLst>
                      </a:pPr>
                      <a:r>
                        <a:rPr lang="pt-BR" sz="1000" dirty="0">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a:t>
                      </a:r>
                      <a:endParaRPr lang="pt-BR" sz="1050" dirty="0">
                        <a:solidFill>
                          <a:srgbClr val="000000"/>
                        </a:solidFill>
                        <a:effectLst/>
                        <a:latin typeface="Arial" panose="020B0604020202020204" pitchFamily="34" charset="0"/>
                        <a:ea typeface="Arial" panose="020B0604020202020204" pitchFamily="34" charset="0"/>
                      </a:endParaRPr>
                    </a:p>
                  </a:txBody>
                  <a:tcPr marL="55642" marR="55642" marT="0" marB="0"/>
                </a:tc>
                <a:extLst>
                  <a:ext uri="{0D108BD9-81ED-4DB2-BD59-A6C34878D82A}">
                    <a16:rowId xmlns:a16="http://schemas.microsoft.com/office/drawing/2014/main" val="3580144883"/>
                  </a:ext>
                </a:extLst>
              </a:tr>
            </a:tbl>
          </a:graphicData>
        </a:graphic>
      </p:graphicFrame>
    </p:spTree>
    <p:extLst>
      <p:ext uri="{BB962C8B-B14F-4D97-AF65-F5344CB8AC3E}">
        <p14:creationId xmlns:p14="http://schemas.microsoft.com/office/powerpoint/2010/main" val="376233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Regras de negócio</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1DEB90EE-CDDD-4CAF-9048-4D6EB2AF00EB}"/>
              </a:ext>
            </a:extLst>
          </p:cNvPr>
          <p:cNvGraphicFramePr>
            <a:graphicFrameLocks noGrp="1"/>
          </p:cNvGraphicFramePr>
          <p:nvPr>
            <p:extLst>
              <p:ext uri="{D42A27DB-BD31-4B8C-83A1-F6EECF244321}">
                <p14:modId xmlns:p14="http://schemas.microsoft.com/office/powerpoint/2010/main" val="1682365734"/>
              </p:ext>
            </p:extLst>
          </p:nvPr>
        </p:nvGraphicFramePr>
        <p:xfrm>
          <a:off x="333829" y="920962"/>
          <a:ext cx="8520599" cy="4099989"/>
        </p:xfrm>
        <a:graphic>
          <a:graphicData uri="http://schemas.openxmlformats.org/drawingml/2006/table">
            <a:tbl>
              <a:tblPr>
                <a:tableStyleId>{5C22544A-7EE6-4342-B048-85BDC9FD1C3A}</a:tableStyleId>
              </a:tblPr>
              <a:tblGrid>
                <a:gridCol w="1755957">
                  <a:extLst>
                    <a:ext uri="{9D8B030D-6E8A-4147-A177-3AD203B41FA5}">
                      <a16:colId xmlns:a16="http://schemas.microsoft.com/office/drawing/2014/main" val="1205260865"/>
                    </a:ext>
                  </a:extLst>
                </a:gridCol>
                <a:gridCol w="2512676">
                  <a:extLst>
                    <a:ext uri="{9D8B030D-6E8A-4147-A177-3AD203B41FA5}">
                      <a16:colId xmlns:a16="http://schemas.microsoft.com/office/drawing/2014/main" val="1820366170"/>
                    </a:ext>
                  </a:extLst>
                </a:gridCol>
                <a:gridCol w="4251966">
                  <a:extLst>
                    <a:ext uri="{9D8B030D-6E8A-4147-A177-3AD203B41FA5}">
                      <a16:colId xmlns:a16="http://schemas.microsoft.com/office/drawing/2014/main" val="1008738988"/>
                    </a:ext>
                  </a:extLst>
                </a:gridCol>
              </a:tblGrid>
              <a:tr h="130132">
                <a:tc gridSpan="3">
                  <a:txBody>
                    <a:bodyPr/>
                    <a:lstStyle/>
                    <a:p>
                      <a:pPr>
                        <a:tabLst>
                          <a:tab pos="5626100" algn="l"/>
                        </a:tabLst>
                      </a:pPr>
                      <a:r>
                        <a:rPr lang="pt-BR" sz="1000" b="1" dirty="0">
                          <a:effectLst/>
                        </a:rPr>
                        <a:t>Grupo: Cadastro de Produtos</a:t>
                      </a:r>
                      <a:endParaRPr lang="pt-BR" sz="1050" b="1" dirty="0">
                        <a:solidFill>
                          <a:srgbClr val="000000"/>
                        </a:solidFill>
                        <a:effectLst/>
                        <a:latin typeface="Arial" panose="020B0604020202020204" pitchFamily="34" charset="0"/>
                        <a:ea typeface="Arial" panose="020B0604020202020204" pitchFamily="34" charset="0"/>
                      </a:endParaRPr>
                    </a:p>
                  </a:txBody>
                  <a:tcPr marL="48462" marR="48462"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24855219"/>
                  </a:ext>
                </a:extLst>
              </a:tr>
              <a:tr h="780794">
                <a:tc>
                  <a:txBody>
                    <a:bodyPr/>
                    <a:lstStyle/>
                    <a:p>
                      <a:r>
                        <a:rPr lang="pt-BR" sz="1000">
                          <a:effectLst/>
                        </a:rPr>
                        <a:t>RN0011</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r>
                        <a:rPr lang="pt-BR" sz="1000" dirty="0">
                          <a:effectLst/>
                        </a:rPr>
                        <a:t>Dados obrigatórios para o cadastro de um Produto</a:t>
                      </a:r>
                      <a:endParaRPr lang="pt-BR" sz="1050" dirty="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marR="0" algn="l" rtl="0">
                        <a:lnSpc>
                          <a:spcPct val="100000"/>
                        </a:lnSpc>
                        <a:spcBef>
                          <a:spcPts val="0"/>
                        </a:spcBef>
                        <a:spcAft>
                          <a:spcPts val="0"/>
                        </a:spcAft>
                        <a:buClr>
                          <a:srgbClr val="000000"/>
                        </a:buClr>
                        <a:buFont typeface="Arial"/>
                        <a:tabLst>
                          <a:tab pos="5626100" algn="l"/>
                        </a:tabLst>
                      </a:pPr>
                      <a:r>
                        <a:rPr lang="pt-BR" sz="1000" b="0" i="0" u="none" strike="noStrike" cap="none" dirty="0">
                          <a:solidFill>
                            <a:schemeClr val="dk1"/>
                          </a:solidFill>
                          <a:effectLst/>
                          <a:latin typeface="+mn-lt"/>
                          <a:ea typeface="+mn-ea"/>
                          <a:cs typeface="+mn-cs"/>
                          <a:sym typeface="Arial"/>
                        </a:rPr>
                        <a:t>Para todo produto cadastrado é obrigatório o cadastro dos seguintes dados: nome, descrição, categoria, fabricante, fornecedor, grupo de precificação e código de barras. É opcional inserir uma foto do produto.</a:t>
                      </a:r>
                    </a:p>
                  </a:txBody>
                  <a:tcPr marL="48462" marR="48462" marT="0" marB="0"/>
                </a:tc>
                <a:extLst>
                  <a:ext uri="{0D108BD9-81ED-4DB2-BD59-A6C34878D82A}">
                    <a16:rowId xmlns:a16="http://schemas.microsoft.com/office/drawing/2014/main" val="521982863"/>
                  </a:ext>
                </a:extLst>
              </a:tr>
              <a:tr h="260265">
                <a:tc>
                  <a:txBody>
                    <a:bodyPr/>
                    <a:lstStyle/>
                    <a:p>
                      <a:pPr>
                        <a:tabLst>
                          <a:tab pos="5626100" algn="l"/>
                        </a:tabLst>
                      </a:pPr>
                      <a:r>
                        <a:rPr lang="pt-BR" sz="1000">
                          <a:effectLst/>
                        </a:rPr>
                        <a:t>RN0012</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a:effectLst/>
                        </a:rPr>
                        <a:t>Associação com categorias</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dirty="0">
                          <a:effectLst/>
                        </a:rPr>
                        <a:t>Um Produto pode estar associado com mais de uma categoria.</a:t>
                      </a:r>
                      <a:endParaRPr lang="pt-BR" sz="1050" dirty="0">
                        <a:solidFill>
                          <a:srgbClr val="000000"/>
                        </a:solidFill>
                        <a:effectLst/>
                        <a:latin typeface="Arial" panose="020B0604020202020204" pitchFamily="34" charset="0"/>
                        <a:ea typeface="Arial" panose="020B0604020202020204" pitchFamily="34" charset="0"/>
                      </a:endParaRPr>
                    </a:p>
                  </a:txBody>
                  <a:tcPr marL="48462" marR="48462" marT="0" marB="0"/>
                </a:tc>
                <a:extLst>
                  <a:ext uri="{0D108BD9-81ED-4DB2-BD59-A6C34878D82A}">
                    <a16:rowId xmlns:a16="http://schemas.microsoft.com/office/drawing/2014/main" val="2839880968"/>
                  </a:ext>
                </a:extLst>
              </a:tr>
              <a:tr h="650661">
                <a:tc>
                  <a:txBody>
                    <a:bodyPr/>
                    <a:lstStyle/>
                    <a:p>
                      <a:pPr>
                        <a:tabLst>
                          <a:tab pos="5626100" algn="l"/>
                        </a:tabLst>
                      </a:pPr>
                      <a:r>
                        <a:rPr lang="pt-BR" sz="1000">
                          <a:effectLst/>
                        </a:rPr>
                        <a:t>RN0013</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a:effectLst/>
                        </a:rPr>
                        <a:t>Definindo valor de venda</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dirty="0">
                          <a:effectLst/>
                        </a:rPr>
                        <a:t>Todo Produto após cadastrado deverá ser associado a um grupo de precificação onde o valor deverá ter como base a margem de lucro parametrizado para o grupo definido no cadastro do Produto.</a:t>
                      </a:r>
                      <a:endParaRPr lang="pt-BR" sz="1050" dirty="0">
                        <a:solidFill>
                          <a:srgbClr val="000000"/>
                        </a:solidFill>
                        <a:effectLst/>
                        <a:latin typeface="Arial" panose="020B0604020202020204" pitchFamily="34" charset="0"/>
                        <a:ea typeface="Arial" panose="020B0604020202020204" pitchFamily="34" charset="0"/>
                      </a:endParaRPr>
                    </a:p>
                  </a:txBody>
                  <a:tcPr marL="48462" marR="48462" marT="0" marB="0"/>
                </a:tc>
                <a:extLst>
                  <a:ext uri="{0D108BD9-81ED-4DB2-BD59-A6C34878D82A}">
                    <a16:rowId xmlns:a16="http://schemas.microsoft.com/office/drawing/2014/main" val="3340351422"/>
                  </a:ext>
                </a:extLst>
              </a:tr>
              <a:tr h="1041057">
                <a:tc>
                  <a:txBody>
                    <a:bodyPr/>
                    <a:lstStyle/>
                    <a:p>
                      <a:pPr>
                        <a:tabLst>
                          <a:tab pos="5626100" algn="l"/>
                        </a:tabLst>
                      </a:pPr>
                      <a:r>
                        <a:rPr lang="pt-BR" sz="1000">
                          <a:effectLst/>
                        </a:rPr>
                        <a:t>RN0014</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a:effectLst/>
                        </a:rPr>
                        <a:t>Validar margem de lucro</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dirty="0">
                          <a:effectLst/>
                        </a:rPr>
                        <a:t>Um Produto somente pode ter seu valor alterado se estiver dentro da margem de lucro definida pelo critério de grupo de precificação. Para um Produto ter seu valor alterado para baixo da margem de lucro definida pelo grupo de precificação é necessária uma autorização de um gerente de vendas. </a:t>
                      </a:r>
                      <a:endParaRPr lang="pt-BR" sz="1050" dirty="0">
                        <a:solidFill>
                          <a:srgbClr val="000000"/>
                        </a:solidFill>
                        <a:effectLst/>
                        <a:latin typeface="Arial" panose="020B0604020202020204" pitchFamily="34" charset="0"/>
                        <a:ea typeface="Arial" panose="020B0604020202020204" pitchFamily="34" charset="0"/>
                      </a:endParaRPr>
                    </a:p>
                  </a:txBody>
                  <a:tcPr marL="48462" marR="48462" marT="0" marB="0"/>
                </a:tc>
                <a:extLst>
                  <a:ext uri="{0D108BD9-81ED-4DB2-BD59-A6C34878D82A}">
                    <a16:rowId xmlns:a16="http://schemas.microsoft.com/office/drawing/2014/main" val="778039591"/>
                  </a:ext>
                </a:extLst>
              </a:tr>
              <a:tr h="390397">
                <a:tc>
                  <a:txBody>
                    <a:bodyPr/>
                    <a:lstStyle/>
                    <a:p>
                      <a:pPr>
                        <a:tabLst>
                          <a:tab pos="5626100" algn="l"/>
                        </a:tabLst>
                      </a:pPr>
                      <a:r>
                        <a:rPr lang="pt-BR" sz="1000">
                          <a:effectLst/>
                        </a:rPr>
                        <a:t>RN0015</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a:effectLst/>
                        </a:rPr>
                        <a:t>Associar motivo de inativação</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dirty="0">
                          <a:effectLst/>
                        </a:rPr>
                        <a:t>Todo Produto que for inativado manualmente deve ter uma justificativa e uma categoria de inativação associada.</a:t>
                      </a:r>
                      <a:endParaRPr lang="pt-BR" sz="1050" dirty="0">
                        <a:solidFill>
                          <a:srgbClr val="000000"/>
                        </a:solidFill>
                        <a:effectLst/>
                        <a:latin typeface="Arial" panose="020B0604020202020204" pitchFamily="34" charset="0"/>
                        <a:ea typeface="Arial" panose="020B0604020202020204" pitchFamily="34" charset="0"/>
                      </a:endParaRPr>
                    </a:p>
                  </a:txBody>
                  <a:tcPr marL="48462" marR="48462" marT="0" marB="0"/>
                </a:tc>
                <a:extLst>
                  <a:ext uri="{0D108BD9-81ED-4DB2-BD59-A6C34878D82A}">
                    <a16:rowId xmlns:a16="http://schemas.microsoft.com/office/drawing/2014/main" val="714531919"/>
                  </a:ext>
                </a:extLst>
              </a:tr>
              <a:tr h="434018">
                <a:tc>
                  <a:txBody>
                    <a:bodyPr/>
                    <a:lstStyle/>
                    <a:p>
                      <a:pPr>
                        <a:tabLst>
                          <a:tab pos="5626100" algn="l"/>
                        </a:tabLst>
                      </a:pPr>
                      <a:r>
                        <a:rPr lang="pt-BR" sz="1000">
                          <a:effectLst/>
                        </a:rPr>
                        <a:t>RN0016</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a:effectLst/>
                        </a:rPr>
                        <a:t>Associar motivo de inativação automática</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dirty="0">
                          <a:effectLst/>
                        </a:rPr>
                        <a:t>Todo cadastro de Produto inativado de forma automática deve ser categorizado como FORA DE MERCADO.</a:t>
                      </a:r>
                      <a:endParaRPr lang="pt-BR" sz="1050" dirty="0">
                        <a:solidFill>
                          <a:srgbClr val="000000"/>
                        </a:solidFill>
                        <a:effectLst/>
                        <a:latin typeface="Arial" panose="020B0604020202020204" pitchFamily="34" charset="0"/>
                        <a:ea typeface="Arial" panose="020B0604020202020204" pitchFamily="34" charset="0"/>
                      </a:endParaRPr>
                    </a:p>
                  </a:txBody>
                  <a:tcPr marL="48462" marR="48462" marT="0" marB="0"/>
                </a:tc>
                <a:extLst>
                  <a:ext uri="{0D108BD9-81ED-4DB2-BD59-A6C34878D82A}">
                    <a16:rowId xmlns:a16="http://schemas.microsoft.com/office/drawing/2014/main" val="3238060235"/>
                  </a:ext>
                </a:extLst>
              </a:tr>
              <a:tr h="390397">
                <a:tc>
                  <a:txBody>
                    <a:bodyPr/>
                    <a:lstStyle/>
                    <a:p>
                      <a:pPr>
                        <a:tabLst>
                          <a:tab pos="5626100" algn="l"/>
                        </a:tabLst>
                      </a:pPr>
                      <a:r>
                        <a:rPr lang="pt-BR" sz="1000">
                          <a:effectLst/>
                        </a:rPr>
                        <a:t>RN0017</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a:effectLst/>
                        </a:rPr>
                        <a:t>Associar motivo de ativação</a:t>
                      </a:r>
                      <a:endParaRPr lang="pt-BR" sz="1050">
                        <a:solidFill>
                          <a:srgbClr val="000000"/>
                        </a:solidFill>
                        <a:effectLst/>
                        <a:latin typeface="Arial" panose="020B0604020202020204" pitchFamily="34" charset="0"/>
                        <a:ea typeface="Arial" panose="020B0604020202020204" pitchFamily="34" charset="0"/>
                      </a:endParaRPr>
                    </a:p>
                  </a:txBody>
                  <a:tcPr marL="48462" marR="48462" marT="0" marB="0"/>
                </a:tc>
                <a:tc>
                  <a:txBody>
                    <a:bodyPr/>
                    <a:lstStyle/>
                    <a:p>
                      <a:pPr>
                        <a:tabLst>
                          <a:tab pos="5626100" algn="l"/>
                        </a:tabLst>
                      </a:pPr>
                      <a:r>
                        <a:rPr lang="pt-BR" sz="1000" dirty="0">
                          <a:effectLst/>
                        </a:rPr>
                        <a:t>Todo Produto que for ativado deve ter uma justificativa e uma categoria de ativação associada.</a:t>
                      </a:r>
                      <a:endParaRPr lang="pt-BR" sz="1050" dirty="0">
                        <a:solidFill>
                          <a:srgbClr val="000000"/>
                        </a:solidFill>
                        <a:effectLst/>
                        <a:latin typeface="Arial" panose="020B0604020202020204" pitchFamily="34" charset="0"/>
                        <a:ea typeface="Arial" panose="020B0604020202020204" pitchFamily="34" charset="0"/>
                      </a:endParaRPr>
                    </a:p>
                  </a:txBody>
                  <a:tcPr marL="48462" marR="48462" marT="0" marB="0"/>
                </a:tc>
                <a:extLst>
                  <a:ext uri="{0D108BD9-81ED-4DB2-BD59-A6C34878D82A}">
                    <a16:rowId xmlns:a16="http://schemas.microsoft.com/office/drawing/2014/main" val="796277269"/>
                  </a:ext>
                </a:extLst>
              </a:tr>
            </a:tbl>
          </a:graphicData>
        </a:graphic>
      </p:graphicFrame>
    </p:spTree>
    <p:extLst>
      <p:ext uri="{BB962C8B-B14F-4D97-AF65-F5344CB8AC3E}">
        <p14:creationId xmlns:p14="http://schemas.microsoft.com/office/powerpoint/2010/main" val="356472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Regras de negócio</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4">
            <a:extLst>
              <a:ext uri="{FF2B5EF4-FFF2-40B4-BE49-F238E27FC236}">
                <a16:creationId xmlns:a16="http://schemas.microsoft.com/office/drawing/2014/main" id="{9C0CD65A-5C49-4C5D-A95E-8BC8EC35ECF5}"/>
              </a:ext>
            </a:extLst>
          </p:cNvPr>
          <p:cNvGraphicFramePr>
            <a:graphicFrameLocks noGrp="1"/>
          </p:cNvGraphicFramePr>
          <p:nvPr>
            <p:extLst>
              <p:ext uri="{D42A27DB-BD31-4B8C-83A1-F6EECF244321}">
                <p14:modId xmlns:p14="http://schemas.microsoft.com/office/powerpoint/2010/main" val="3749437392"/>
              </p:ext>
            </p:extLst>
          </p:nvPr>
        </p:nvGraphicFramePr>
        <p:xfrm>
          <a:off x="279221" y="920963"/>
          <a:ext cx="8520599" cy="4131744"/>
        </p:xfrm>
        <a:graphic>
          <a:graphicData uri="http://schemas.openxmlformats.org/drawingml/2006/table">
            <a:tbl>
              <a:tblPr>
                <a:tableStyleId>{5C22544A-7EE6-4342-B048-85BDC9FD1C3A}</a:tableStyleId>
              </a:tblPr>
              <a:tblGrid>
                <a:gridCol w="1803579">
                  <a:extLst>
                    <a:ext uri="{9D8B030D-6E8A-4147-A177-3AD203B41FA5}">
                      <a16:colId xmlns:a16="http://schemas.microsoft.com/office/drawing/2014/main" val="1705953245"/>
                    </a:ext>
                  </a:extLst>
                </a:gridCol>
                <a:gridCol w="3026229">
                  <a:extLst>
                    <a:ext uri="{9D8B030D-6E8A-4147-A177-3AD203B41FA5}">
                      <a16:colId xmlns:a16="http://schemas.microsoft.com/office/drawing/2014/main" val="3548684702"/>
                    </a:ext>
                  </a:extLst>
                </a:gridCol>
                <a:gridCol w="3690791">
                  <a:extLst>
                    <a:ext uri="{9D8B030D-6E8A-4147-A177-3AD203B41FA5}">
                      <a16:colId xmlns:a16="http://schemas.microsoft.com/office/drawing/2014/main" val="3745560727"/>
                    </a:ext>
                  </a:extLst>
                </a:gridCol>
              </a:tblGrid>
              <a:tr h="105326">
                <a:tc>
                  <a:txBody>
                    <a:bodyPr/>
                    <a:lstStyle/>
                    <a:p>
                      <a:pPr>
                        <a:tabLst>
                          <a:tab pos="5626100" algn="l"/>
                        </a:tabLst>
                      </a:pPr>
                      <a:r>
                        <a:rPr lang="pt-BR" sz="900" b="1" dirty="0">
                          <a:effectLst/>
                        </a:rPr>
                        <a:t>Grupo: Cadastro de Clientes</a:t>
                      </a:r>
                      <a:endParaRPr lang="pt-BR" sz="900" b="1" dirty="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endParaRPr lang="pt-BR" sz="1000"/>
                    </a:p>
                  </a:txBody>
                  <a:tcPr marL="27069" marR="27069" marT="13535" marB="13535"/>
                </a:tc>
                <a:tc>
                  <a:txBody>
                    <a:bodyPr/>
                    <a:lstStyle/>
                    <a:p>
                      <a:endParaRPr lang="pt-BR" sz="1000"/>
                    </a:p>
                  </a:txBody>
                  <a:tcPr marL="27069" marR="27069" marT="13535" marB="13535"/>
                </a:tc>
                <a:extLst>
                  <a:ext uri="{0D108BD9-81ED-4DB2-BD59-A6C34878D82A}">
                    <a16:rowId xmlns:a16="http://schemas.microsoft.com/office/drawing/2014/main" val="47848954"/>
                  </a:ext>
                </a:extLst>
              </a:tr>
              <a:tr h="105326">
                <a:tc>
                  <a:txBody>
                    <a:bodyPr/>
                    <a:lstStyle/>
                    <a:p>
                      <a:pPr>
                        <a:lnSpc>
                          <a:spcPct val="115000"/>
                        </a:lnSpc>
                      </a:pPr>
                      <a:r>
                        <a:rPr lang="pt-BR" sz="900">
                          <a:effectLst/>
                        </a:rPr>
                        <a:t> </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endParaRPr lang="pt-BR" sz="1000"/>
                    </a:p>
                  </a:txBody>
                  <a:tcPr marL="27069" marR="27069" marT="13535" marB="13535"/>
                </a:tc>
                <a:tc>
                  <a:txBody>
                    <a:bodyPr/>
                    <a:lstStyle/>
                    <a:p>
                      <a:endParaRPr lang="pt-BR" sz="1000"/>
                    </a:p>
                  </a:txBody>
                  <a:tcPr marL="27069" marR="27069" marT="13535" marB="13535"/>
                </a:tc>
                <a:extLst>
                  <a:ext uri="{0D108BD9-81ED-4DB2-BD59-A6C34878D82A}">
                    <a16:rowId xmlns:a16="http://schemas.microsoft.com/office/drawing/2014/main" val="28166583"/>
                  </a:ext>
                </a:extLst>
              </a:tr>
              <a:tr h="315979">
                <a:tc>
                  <a:txBody>
                    <a:bodyPr/>
                    <a:lstStyle/>
                    <a:p>
                      <a:pPr>
                        <a:tabLst>
                          <a:tab pos="5626100" algn="l"/>
                        </a:tabLst>
                      </a:pPr>
                      <a:r>
                        <a:rPr lang="pt-BR" sz="900">
                          <a:effectLst/>
                        </a:rPr>
                        <a:t>RN0021</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Cadastro de endereço de cobrança</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Para todo cliente cadastrado é obrigatório o registro de ao menos um endereço de cobrança. </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extLst>
                  <a:ext uri="{0D108BD9-81ED-4DB2-BD59-A6C34878D82A}">
                    <a16:rowId xmlns:a16="http://schemas.microsoft.com/office/drawing/2014/main" val="3889653414"/>
                  </a:ext>
                </a:extLst>
              </a:tr>
              <a:tr h="263316">
                <a:tc>
                  <a:txBody>
                    <a:bodyPr/>
                    <a:lstStyle/>
                    <a:p>
                      <a:pPr>
                        <a:tabLst>
                          <a:tab pos="5626100" algn="l"/>
                        </a:tabLst>
                      </a:pPr>
                      <a:r>
                        <a:rPr lang="pt-BR" sz="900">
                          <a:effectLst/>
                        </a:rPr>
                        <a:t>RN0022</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Cadastro de endereço de entrega</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Para todo cliente cadastrado é obrigatório o registro de ao menos um endereço de entrega. </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extLst>
                  <a:ext uri="{0D108BD9-81ED-4DB2-BD59-A6C34878D82A}">
                    <a16:rowId xmlns:a16="http://schemas.microsoft.com/office/drawing/2014/main" val="2109858965"/>
                  </a:ext>
                </a:extLst>
              </a:tr>
              <a:tr h="895274">
                <a:tc>
                  <a:txBody>
                    <a:bodyPr/>
                    <a:lstStyle/>
                    <a:p>
                      <a:pPr>
                        <a:tabLst>
                          <a:tab pos="5626100" algn="l"/>
                        </a:tabLst>
                      </a:pPr>
                      <a:r>
                        <a:rPr lang="pt-BR" sz="900">
                          <a:effectLst/>
                        </a:rPr>
                        <a:t>RN0023</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Composição do registro de endereços</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extLst>
                  <a:ext uri="{0D108BD9-81ED-4DB2-BD59-A6C34878D82A}">
                    <a16:rowId xmlns:a16="http://schemas.microsoft.com/office/drawing/2014/main" val="2967276830"/>
                  </a:ext>
                </a:extLst>
              </a:tr>
              <a:tr h="473968">
                <a:tc>
                  <a:txBody>
                    <a:bodyPr/>
                    <a:lstStyle/>
                    <a:p>
                      <a:pPr>
                        <a:tabLst>
                          <a:tab pos="5626100" algn="l"/>
                        </a:tabLst>
                      </a:pPr>
                      <a:r>
                        <a:rPr lang="pt-BR" sz="900">
                          <a:effectLst/>
                        </a:rPr>
                        <a:t>RN0024</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Composição do registro de cartões de crédito</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Todo cartão de crédito associado a um cliente deverá ser composto pelos seguintes campos: Nº do Cartão, Nome impresso no Cartão, Bandeira do Cartão e Código de Segurança.</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extLst>
                  <a:ext uri="{0D108BD9-81ED-4DB2-BD59-A6C34878D82A}">
                    <a16:rowId xmlns:a16="http://schemas.microsoft.com/office/drawing/2014/main" val="273840930"/>
                  </a:ext>
                </a:extLst>
              </a:tr>
              <a:tr h="263316">
                <a:tc>
                  <a:txBody>
                    <a:bodyPr/>
                    <a:lstStyle/>
                    <a:p>
                      <a:pPr>
                        <a:tabLst>
                          <a:tab pos="5626100" algn="l"/>
                        </a:tabLst>
                      </a:pPr>
                      <a:r>
                        <a:rPr lang="pt-BR" sz="900">
                          <a:effectLst/>
                        </a:rPr>
                        <a:t>RN0025</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Bandeiras permitidas para registro de cartões de crédito</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Todo cartão de crédito associado a um cliente deverá ser de alguma bandeira registrada no sistema.</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extLst>
                  <a:ext uri="{0D108BD9-81ED-4DB2-BD59-A6C34878D82A}">
                    <a16:rowId xmlns:a16="http://schemas.microsoft.com/office/drawing/2014/main" val="1479002327"/>
                  </a:ext>
                </a:extLst>
              </a:tr>
              <a:tr h="579295">
                <a:tc>
                  <a:txBody>
                    <a:bodyPr/>
                    <a:lstStyle/>
                    <a:p>
                      <a:r>
                        <a:rPr lang="pt-BR" sz="900">
                          <a:effectLst/>
                        </a:rPr>
                        <a:t>RN0026</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r>
                        <a:rPr lang="pt-BR" sz="900">
                          <a:effectLst/>
                        </a:rPr>
                        <a:t>Dados obrigatórios para o cadastro de um cliente</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Para todo cliente cadastrado é obrigatório o cadastro dos seguintes dados: Gênero, Nome, Data de Nascimento, CPF, Telefone (deve ser composto pelo tipo, DDD e número), e-mail, senha, endereço residencial.</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extLst>
                  <a:ext uri="{0D108BD9-81ED-4DB2-BD59-A6C34878D82A}">
                    <a16:rowId xmlns:a16="http://schemas.microsoft.com/office/drawing/2014/main" val="1788281092"/>
                  </a:ext>
                </a:extLst>
              </a:tr>
              <a:tr h="210652">
                <a:tc>
                  <a:txBody>
                    <a:bodyPr/>
                    <a:lstStyle/>
                    <a:p>
                      <a:pPr>
                        <a:tabLst>
                          <a:tab pos="5626100" algn="l"/>
                        </a:tabLst>
                      </a:pPr>
                      <a:r>
                        <a:rPr lang="pt-BR" sz="900">
                          <a:effectLst/>
                        </a:rPr>
                        <a:t>RN0027</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Ranking de cliente</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O cliente deve receber um ranking numérico com base no seu perfil de compra</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extLst>
                  <a:ext uri="{0D108BD9-81ED-4DB2-BD59-A6C34878D82A}">
                    <a16:rowId xmlns:a16="http://schemas.microsoft.com/office/drawing/2014/main" val="3746434450"/>
                  </a:ext>
                </a:extLst>
              </a:tr>
              <a:tr h="631958">
                <a:tc>
                  <a:txBody>
                    <a:bodyPr/>
                    <a:lstStyle/>
                    <a:p>
                      <a:pPr>
                        <a:tabLst>
                          <a:tab pos="5626100" algn="l"/>
                        </a:tabLst>
                      </a:pPr>
                      <a:r>
                        <a:rPr lang="pt-BR" sz="900">
                          <a:effectLst/>
                        </a:rPr>
                        <a:t>RN0028</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a:effectLst/>
                        </a:rPr>
                        <a:t>Validar retorno da operadora de cartão de crédito</a:t>
                      </a:r>
                      <a:endParaRPr lang="pt-BR" sz="9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900" dirty="0">
                          <a:effectLst/>
                        </a:rPr>
                        <a:t>Somente deve-se dar baixa no estoque de itens cuja compra tenha sido efetivada, isso significa que o status não é mais EM PROCESSAMENTO. Todo item que faça parte de uma compra não aprovada deve ser desbloqueado e mantido em estoque.</a:t>
                      </a:r>
                      <a:endParaRPr lang="pt-BR" sz="900" dirty="0">
                        <a:solidFill>
                          <a:srgbClr val="000000"/>
                        </a:solidFill>
                        <a:effectLst/>
                        <a:latin typeface="Arial" panose="020B0604020202020204" pitchFamily="34" charset="0"/>
                        <a:ea typeface="Arial" panose="020B0604020202020204" pitchFamily="34" charset="0"/>
                      </a:endParaRPr>
                    </a:p>
                  </a:txBody>
                  <a:tcPr marL="20302" marR="20302" marT="0" marB="0"/>
                </a:tc>
                <a:extLst>
                  <a:ext uri="{0D108BD9-81ED-4DB2-BD59-A6C34878D82A}">
                    <a16:rowId xmlns:a16="http://schemas.microsoft.com/office/drawing/2014/main" val="3826132098"/>
                  </a:ext>
                </a:extLst>
              </a:tr>
              <a:tr h="53370">
                <a:tc>
                  <a:txBody>
                    <a:bodyPr/>
                    <a:lstStyle/>
                    <a:p>
                      <a:pPr>
                        <a:tabLst>
                          <a:tab pos="5626100" algn="l"/>
                        </a:tabLst>
                      </a:pPr>
                      <a:r>
                        <a:rPr lang="pt-BR" sz="300">
                          <a:effectLst/>
                        </a:rPr>
                        <a:t> </a:t>
                      </a:r>
                      <a:endParaRPr lang="pt-BR" sz="3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300">
                          <a:effectLst/>
                        </a:rPr>
                        <a:t> </a:t>
                      </a:r>
                      <a:endParaRPr lang="pt-BR" sz="300">
                        <a:solidFill>
                          <a:srgbClr val="000000"/>
                        </a:solidFill>
                        <a:effectLst/>
                        <a:latin typeface="Arial" panose="020B0604020202020204" pitchFamily="34" charset="0"/>
                        <a:ea typeface="Arial" panose="020B0604020202020204" pitchFamily="34" charset="0"/>
                      </a:endParaRPr>
                    </a:p>
                  </a:txBody>
                  <a:tcPr marL="20302" marR="20302" marT="0" marB="0"/>
                </a:tc>
                <a:tc>
                  <a:txBody>
                    <a:bodyPr/>
                    <a:lstStyle/>
                    <a:p>
                      <a:pPr>
                        <a:tabLst>
                          <a:tab pos="5626100" algn="l"/>
                        </a:tabLst>
                      </a:pPr>
                      <a:r>
                        <a:rPr lang="pt-BR" sz="300" dirty="0">
                          <a:effectLst/>
                        </a:rPr>
                        <a:t> </a:t>
                      </a:r>
                      <a:endParaRPr lang="pt-BR" sz="300" dirty="0">
                        <a:solidFill>
                          <a:srgbClr val="000000"/>
                        </a:solidFill>
                        <a:effectLst/>
                        <a:latin typeface="Arial" panose="020B0604020202020204" pitchFamily="34" charset="0"/>
                        <a:ea typeface="Arial" panose="020B0604020202020204" pitchFamily="34" charset="0"/>
                      </a:endParaRPr>
                    </a:p>
                  </a:txBody>
                  <a:tcPr marL="20302" marR="20302" marT="0" marB="0"/>
                </a:tc>
                <a:extLst>
                  <a:ext uri="{0D108BD9-81ED-4DB2-BD59-A6C34878D82A}">
                    <a16:rowId xmlns:a16="http://schemas.microsoft.com/office/drawing/2014/main" val="979614098"/>
                  </a:ext>
                </a:extLst>
              </a:tr>
            </a:tbl>
          </a:graphicData>
        </a:graphic>
      </p:graphicFrame>
    </p:spTree>
    <p:extLst>
      <p:ext uri="{BB962C8B-B14F-4D97-AF65-F5344CB8AC3E}">
        <p14:creationId xmlns:p14="http://schemas.microsoft.com/office/powerpoint/2010/main" val="229116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Regras de negócio</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378AFB81-3053-4516-B314-F6B375F65F70}"/>
              </a:ext>
            </a:extLst>
          </p:cNvPr>
          <p:cNvGraphicFramePr>
            <a:graphicFrameLocks noGrp="1"/>
          </p:cNvGraphicFramePr>
          <p:nvPr>
            <p:extLst>
              <p:ext uri="{D42A27DB-BD31-4B8C-83A1-F6EECF244321}">
                <p14:modId xmlns:p14="http://schemas.microsoft.com/office/powerpoint/2010/main" val="2157054913"/>
              </p:ext>
            </p:extLst>
          </p:nvPr>
        </p:nvGraphicFramePr>
        <p:xfrm>
          <a:off x="255522" y="836851"/>
          <a:ext cx="8632956" cy="4242936"/>
        </p:xfrm>
        <a:graphic>
          <a:graphicData uri="http://schemas.openxmlformats.org/drawingml/2006/table">
            <a:tbl>
              <a:tblPr>
                <a:tableStyleId>{5C22544A-7EE6-4342-B048-85BDC9FD1C3A}</a:tableStyleId>
              </a:tblPr>
              <a:tblGrid>
                <a:gridCol w="1195314">
                  <a:extLst>
                    <a:ext uri="{9D8B030D-6E8A-4147-A177-3AD203B41FA5}">
                      <a16:colId xmlns:a16="http://schemas.microsoft.com/office/drawing/2014/main" val="4141604708"/>
                    </a:ext>
                  </a:extLst>
                </a:gridCol>
                <a:gridCol w="2704397">
                  <a:extLst>
                    <a:ext uri="{9D8B030D-6E8A-4147-A177-3AD203B41FA5}">
                      <a16:colId xmlns:a16="http://schemas.microsoft.com/office/drawing/2014/main" val="2178808205"/>
                    </a:ext>
                  </a:extLst>
                </a:gridCol>
                <a:gridCol w="4733245">
                  <a:extLst>
                    <a:ext uri="{9D8B030D-6E8A-4147-A177-3AD203B41FA5}">
                      <a16:colId xmlns:a16="http://schemas.microsoft.com/office/drawing/2014/main" val="2801066170"/>
                    </a:ext>
                  </a:extLst>
                </a:gridCol>
              </a:tblGrid>
              <a:tr h="79843">
                <a:tc gridSpan="3">
                  <a:txBody>
                    <a:bodyPr/>
                    <a:lstStyle/>
                    <a:p>
                      <a:pPr>
                        <a:tabLst>
                          <a:tab pos="5626100" algn="l"/>
                        </a:tabLst>
                      </a:pPr>
                      <a:r>
                        <a:rPr lang="pt-BR" sz="900" b="1" dirty="0">
                          <a:effectLst/>
                        </a:rPr>
                        <a:t>Grupo: Gerenciar Vendas Eletrônicas</a:t>
                      </a:r>
                      <a:endParaRPr lang="pt-BR" sz="900" b="1" dirty="0">
                        <a:solidFill>
                          <a:srgbClr val="000000"/>
                        </a:solidFill>
                        <a:effectLst/>
                        <a:latin typeface="Arial" panose="020B0604020202020204" pitchFamily="34" charset="0"/>
                        <a:ea typeface="Arial" panose="020B0604020202020204" pitchFamily="34" charset="0"/>
                      </a:endParaRPr>
                    </a:p>
                  </a:txBody>
                  <a:tcPr marL="27770" marR="2777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265099602"/>
                  </a:ext>
                </a:extLst>
              </a:tr>
              <a:tr h="435506">
                <a:tc>
                  <a:txBody>
                    <a:bodyPr/>
                    <a:lstStyle/>
                    <a:p>
                      <a:pPr>
                        <a:tabLst>
                          <a:tab pos="5626100" algn="l"/>
                        </a:tabLst>
                      </a:pPr>
                      <a:r>
                        <a:rPr lang="pt-BR" sz="900" dirty="0">
                          <a:effectLst/>
                        </a:rPr>
                        <a:t>RN0031</a:t>
                      </a:r>
                      <a:endParaRPr lang="pt-BR" sz="900" dirty="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dirty="0">
                          <a:effectLst/>
                        </a:rPr>
                        <a:t>Validar estoque para adição de itens no carrinho</a:t>
                      </a:r>
                      <a:endParaRPr lang="pt-BR" sz="900" dirty="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dirty="0">
                          <a:effectLst/>
                        </a:rPr>
                        <a:t>Não deve ser permitido adicionar um item no carrinho de compra que não esteja disponível em estoque. Também deve ser validado a quantidade do item adicionado ao carrinho para que não seja adicionado mais itens do que o disponível em estoque.</a:t>
                      </a:r>
                      <a:endParaRPr lang="pt-BR" sz="900" dirty="0">
                        <a:solidFill>
                          <a:srgbClr val="000000"/>
                        </a:solidFill>
                        <a:effectLst/>
                        <a:latin typeface="Arial" panose="020B0604020202020204" pitchFamily="34" charset="0"/>
                        <a:ea typeface="Arial" panose="020B0604020202020204" pitchFamily="34" charset="0"/>
                      </a:endParaRPr>
                    </a:p>
                  </a:txBody>
                  <a:tcPr marL="27770" marR="27770" marT="0" marB="0"/>
                </a:tc>
                <a:extLst>
                  <a:ext uri="{0D108BD9-81ED-4DB2-BD59-A6C34878D82A}">
                    <a16:rowId xmlns:a16="http://schemas.microsoft.com/office/drawing/2014/main" val="2428532078"/>
                  </a:ext>
                </a:extLst>
              </a:tr>
              <a:tr h="290337">
                <a:tc>
                  <a:txBody>
                    <a:bodyPr/>
                    <a:lstStyle/>
                    <a:p>
                      <a:pPr>
                        <a:tabLst>
                          <a:tab pos="5626100" algn="l"/>
                        </a:tabLst>
                      </a:pPr>
                      <a:r>
                        <a:rPr lang="pt-BR" sz="900" b="0" i="0" u="none" strike="noStrike" cap="none" dirty="0">
                          <a:solidFill>
                            <a:schemeClr val="dk1"/>
                          </a:solidFill>
                          <a:effectLst/>
                          <a:latin typeface="+mn-lt"/>
                          <a:ea typeface="+mn-ea"/>
                          <a:cs typeface="+mn-cs"/>
                          <a:sym typeface="Arial"/>
                        </a:rPr>
                        <a:t>RN0032</a:t>
                      </a:r>
                    </a:p>
                  </a:txBody>
                  <a:tcPr marL="27770" marR="27770" marT="0" marB="0"/>
                </a:tc>
                <a:tc>
                  <a:txBody>
                    <a:bodyPr/>
                    <a:lstStyle/>
                    <a:p>
                      <a:pPr>
                        <a:tabLst>
                          <a:tab pos="5626100" algn="l"/>
                        </a:tabLst>
                      </a:pPr>
                      <a:r>
                        <a:rPr lang="pt-BR" sz="900" b="0" i="0" u="none" strike="noStrike" cap="none" dirty="0">
                          <a:solidFill>
                            <a:schemeClr val="dk1"/>
                          </a:solidFill>
                          <a:effectLst/>
                          <a:latin typeface="+mn-lt"/>
                          <a:ea typeface="+mn-ea"/>
                          <a:cs typeface="+mn-cs"/>
                          <a:sym typeface="Arial"/>
                        </a:rPr>
                        <a:t>Validar estoque para compra</a:t>
                      </a:r>
                    </a:p>
                  </a:txBody>
                  <a:tcPr marL="27770" marR="27770" marT="0" marB="0"/>
                </a:tc>
                <a:tc>
                  <a:txBody>
                    <a:bodyPr/>
                    <a:lstStyle/>
                    <a:p>
                      <a:pPr>
                        <a:tabLst>
                          <a:tab pos="5626100" algn="l"/>
                        </a:tabLst>
                      </a:pPr>
                      <a:r>
                        <a:rPr lang="pt-BR" sz="900" b="0" i="0" u="none" strike="noStrike" cap="none" dirty="0">
                          <a:solidFill>
                            <a:schemeClr val="dk1"/>
                          </a:solidFill>
                          <a:effectLst/>
                          <a:latin typeface="+mn-lt"/>
                          <a:ea typeface="+mn-ea"/>
                          <a:cs typeface="+mn-cs"/>
                          <a:sym typeface="Arial"/>
                        </a:rPr>
                        <a:t>Ao solicitar a compra de itens que estejam em um carrinho deve-se garantir que tais itens ainda permanecem disponíveis em estoque.</a:t>
                      </a:r>
                    </a:p>
                  </a:txBody>
                  <a:tcPr marL="27770" marR="27770" marT="0" marB="0"/>
                </a:tc>
                <a:extLst>
                  <a:ext uri="{0D108BD9-81ED-4DB2-BD59-A6C34878D82A}">
                    <a16:rowId xmlns:a16="http://schemas.microsoft.com/office/drawing/2014/main" val="3045943186"/>
                  </a:ext>
                </a:extLst>
              </a:tr>
              <a:tr h="217752">
                <a:tc>
                  <a:txBody>
                    <a:bodyPr/>
                    <a:lstStyle/>
                    <a:p>
                      <a:pPr>
                        <a:tabLst>
                          <a:tab pos="5626100" algn="l"/>
                        </a:tabLst>
                      </a:pPr>
                      <a:r>
                        <a:rPr lang="pt-BR" sz="900">
                          <a:effectLst/>
                        </a:rPr>
                        <a:t>RN0033</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a:effectLst/>
                        </a:rPr>
                        <a:t>Uso de cupom promocional para pagamento</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dirty="0">
                          <a:effectLst/>
                        </a:rPr>
                        <a:t>Apenas um cupom promocional pode ser utilizado por compra.</a:t>
                      </a:r>
                      <a:endParaRPr lang="pt-BR" sz="900" dirty="0">
                        <a:solidFill>
                          <a:srgbClr val="000000"/>
                        </a:solidFill>
                        <a:effectLst/>
                        <a:latin typeface="Arial" panose="020B0604020202020204" pitchFamily="34" charset="0"/>
                        <a:ea typeface="Arial" panose="020B0604020202020204" pitchFamily="34" charset="0"/>
                      </a:endParaRPr>
                    </a:p>
                  </a:txBody>
                  <a:tcPr marL="27770" marR="27770" marT="0" marB="0"/>
                </a:tc>
                <a:extLst>
                  <a:ext uri="{0D108BD9-81ED-4DB2-BD59-A6C34878D82A}">
                    <a16:rowId xmlns:a16="http://schemas.microsoft.com/office/drawing/2014/main" val="1656397208"/>
                  </a:ext>
                </a:extLst>
              </a:tr>
              <a:tr h="290337">
                <a:tc>
                  <a:txBody>
                    <a:bodyPr/>
                    <a:lstStyle/>
                    <a:p>
                      <a:pPr>
                        <a:tabLst>
                          <a:tab pos="5626100" algn="l"/>
                        </a:tabLst>
                      </a:pPr>
                      <a:r>
                        <a:rPr lang="pt-BR" sz="900">
                          <a:effectLst/>
                        </a:rPr>
                        <a:t>RN0034</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a:effectLst/>
                        </a:rPr>
                        <a:t>Uso de diversões cartões de crédito </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a:effectLst/>
                        </a:rPr>
                        <a:t>Uma compra pode ser paga utilizando mais de um cartão de crédito, porém o valor mínimo para ser pago com cada cartão deve ser R$ 10,00.</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extLst>
                  <a:ext uri="{0D108BD9-81ED-4DB2-BD59-A6C34878D82A}">
                    <a16:rowId xmlns:a16="http://schemas.microsoft.com/office/drawing/2014/main" val="2703665662"/>
                  </a:ext>
                </a:extLst>
              </a:tr>
              <a:tr h="871011">
                <a:tc>
                  <a:txBody>
                    <a:bodyPr/>
                    <a:lstStyle/>
                    <a:p>
                      <a:pPr>
                        <a:tabLst>
                          <a:tab pos="5626100" algn="l"/>
                        </a:tabLst>
                      </a:pPr>
                      <a:r>
                        <a:rPr lang="pt-BR" sz="900">
                          <a:effectLst/>
                        </a:rPr>
                        <a:t>RN0035</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a:effectLst/>
                        </a:rPr>
                        <a:t>Uso de cupons junto a cartão de crédito</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a:effectLst/>
                        </a:rPr>
                        <a:t>Ao realizar pagamento utilizando cupons e cartões em conjunto, deve-se sempre considerar o valor máximo dos cupons.</a:t>
                      </a:r>
                    </a:p>
                    <a:p>
                      <a:pPr>
                        <a:tabLst>
                          <a:tab pos="5626100" algn="l"/>
                        </a:tabLst>
                      </a:pPr>
                      <a:r>
                        <a:rPr lang="pt-BR" sz="900">
                          <a:effectLst/>
                        </a:rPr>
                        <a:t> </a:t>
                      </a:r>
                    </a:p>
                    <a:p>
                      <a:pPr>
                        <a:tabLst>
                          <a:tab pos="5626100" algn="l"/>
                        </a:tabLst>
                      </a:pPr>
                      <a:r>
                        <a:rPr lang="pt-BR" sz="900">
                          <a:effectLst/>
                        </a:rPr>
                        <a:t>Somente neste caso é permitido que seja realizado um pagamento de um valor menor que R$ 10,00 no cartão. Exemplo: Uma compra de R$ 35,00 o cliente pode pagar R$ 30,00 utilizando cupons de troca ou cupons promocionais e pagar R$ 5,00 com cartão de crédito.</a:t>
                      </a:r>
                    </a:p>
                    <a:p>
                      <a:pPr>
                        <a:tabLst>
                          <a:tab pos="5626100" algn="l"/>
                        </a:tabLst>
                      </a:pPr>
                      <a:r>
                        <a:rPr lang="pt-BR" sz="900">
                          <a:effectLst/>
                        </a:rPr>
                        <a:t> </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extLst>
                  <a:ext uri="{0D108BD9-81ED-4DB2-BD59-A6C34878D82A}">
                    <a16:rowId xmlns:a16="http://schemas.microsoft.com/office/drawing/2014/main" val="2888353978"/>
                  </a:ext>
                </a:extLst>
              </a:tr>
              <a:tr h="1088764">
                <a:tc>
                  <a:txBody>
                    <a:bodyPr/>
                    <a:lstStyle/>
                    <a:p>
                      <a:pPr>
                        <a:tabLst>
                          <a:tab pos="5626100" algn="l"/>
                        </a:tabLst>
                      </a:pPr>
                      <a:r>
                        <a:rPr lang="pt-BR" sz="900">
                          <a:effectLst/>
                        </a:rPr>
                        <a:t>RN0036</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a:effectLst/>
                        </a:rPr>
                        <a:t>Gerar cupom de troca</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a:effectLst/>
                        </a:rPr>
                        <a:t>Um cupom de troca deve ser gerado quando uma compra for paga com outros cupons em que o valor supere o valor da compra. Obs: O sistema não deve possibilitar o uso de cupons que supere a compra desnecessariamente, ex: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extLst>
                  <a:ext uri="{0D108BD9-81ED-4DB2-BD59-A6C34878D82A}">
                    <a16:rowId xmlns:a16="http://schemas.microsoft.com/office/drawing/2014/main" val="2090438022"/>
                  </a:ext>
                </a:extLst>
              </a:tr>
              <a:tr h="653258">
                <a:tc>
                  <a:txBody>
                    <a:bodyPr/>
                    <a:lstStyle/>
                    <a:p>
                      <a:pPr>
                        <a:tabLst>
                          <a:tab pos="5626100" algn="l"/>
                        </a:tabLst>
                      </a:pPr>
                      <a:r>
                        <a:rPr lang="pt-BR" sz="900">
                          <a:effectLst/>
                        </a:rPr>
                        <a:t>RN0037</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a:effectLst/>
                        </a:rPr>
                        <a:t>Validar Forma de Pagamento para finalização de compra</a:t>
                      </a:r>
                      <a:endParaRPr lang="pt-BR" sz="900">
                        <a:solidFill>
                          <a:srgbClr val="000000"/>
                        </a:solidFill>
                        <a:effectLst/>
                        <a:latin typeface="Arial" panose="020B0604020202020204" pitchFamily="34" charset="0"/>
                        <a:ea typeface="Arial" panose="020B0604020202020204" pitchFamily="34" charset="0"/>
                      </a:endParaRPr>
                    </a:p>
                  </a:txBody>
                  <a:tcPr marL="27770" marR="27770" marT="0" marB="0"/>
                </a:tc>
                <a:tc>
                  <a:txBody>
                    <a:bodyPr/>
                    <a:lstStyle/>
                    <a:p>
                      <a:pPr>
                        <a:tabLst>
                          <a:tab pos="5626100" algn="l"/>
                        </a:tabLst>
                      </a:pPr>
                      <a:r>
                        <a:rPr lang="pt-BR" sz="900" dirty="0">
                          <a:effectLst/>
                        </a:rPr>
                        <a:t>Após a finalização da compra a forma de pagamento deve ser validada. Para tal deve-se validar a validade e veracidade dos cupons de troca e promocionais que porventura foram utilizados.</a:t>
                      </a:r>
                    </a:p>
                    <a:p>
                      <a:pPr>
                        <a:tabLst>
                          <a:tab pos="5626100" algn="l"/>
                        </a:tabLst>
                      </a:pPr>
                      <a:r>
                        <a:rPr lang="pt-BR" sz="900" dirty="0">
                          <a:effectLst/>
                        </a:rPr>
                        <a:t> </a:t>
                      </a:r>
                    </a:p>
                    <a:p>
                      <a:pPr>
                        <a:tabLst>
                          <a:tab pos="5626100" algn="l"/>
                        </a:tabLst>
                      </a:pPr>
                      <a:r>
                        <a:rPr lang="pt-BR" sz="900" dirty="0">
                          <a:effectLst/>
                        </a:rPr>
                        <a:t>Também deve ser validado o aceite da compra pela respectiva operadora de cartão de crédito.</a:t>
                      </a:r>
                      <a:endParaRPr lang="pt-BR" sz="900" dirty="0">
                        <a:solidFill>
                          <a:srgbClr val="000000"/>
                        </a:solidFill>
                        <a:effectLst/>
                        <a:latin typeface="Arial" panose="020B0604020202020204" pitchFamily="34" charset="0"/>
                        <a:ea typeface="Arial" panose="020B0604020202020204" pitchFamily="34" charset="0"/>
                      </a:endParaRPr>
                    </a:p>
                  </a:txBody>
                  <a:tcPr marL="27770" marR="27770" marT="0" marB="0"/>
                </a:tc>
                <a:extLst>
                  <a:ext uri="{0D108BD9-81ED-4DB2-BD59-A6C34878D82A}">
                    <a16:rowId xmlns:a16="http://schemas.microsoft.com/office/drawing/2014/main" val="375680402"/>
                  </a:ext>
                </a:extLst>
              </a:tr>
            </a:tbl>
          </a:graphicData>
        </a:graphic>
      </p:graphicFrame>
    </p:spTree>
    <p:extLst>
      <p:ext uri="{BB962C8B-B14F-4D97-AF65-F5344CB8AC3E}">
        <p14:creationId xmlns:p14="http://schemas.microsoft.com/office/powerpoint/2010/main" val="1781007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Regras de negócio</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4">
            <a:extLst>
              <a:ext uri="{FF2B5EF4-FFF2-40B4-BE49-F238E27FC236}">
                <a16:creationId xmlns:a16="http://schemas.microsoft.com/office/drawing/2014/main" id="{56E6F514-2DD6-4137-B9AA-3C9B8A927A40}"/>
              </a:ext>
            </a:extLst>
          </p:cNvPr>
          <p:cNvGraphicFramePr>
            <a:graphicFrameLocks noGrp="1"/>
          </p:cNvGraphicFramePr>
          <p:nvPr>
            <p:extLst>
              <p:ext uri="{D42A27DB-BD31-4B8C-83A1-F6EECF244321}">
                <p14:modId xmlns:p14="http://schemas.microsoft.com/office/powerpoint/2010/main" val="3689704579"/>
              </p:ext>
            </p:extLst>
          </p:nvPr>
        </p:nvGraphicFramePr>
        <p:xfrm>
          <a:off x="391887" y="810058"/>
          <a:ext cx="8407934" cy="4167874"/>
        </p:xfrm>
        <a:graphic>
          <a:graphicData uri="http://schemas.openxmlformats.org/drawingml/2006/table">
            <a:tbl>
              <a:tblPr>
                <a:tableStyleId>{5C22544A-7EE6-4342-B048-85BDC9FD1C3A}</a:tableStyleId>
              </a:tblPr>
              <a:tblGrid>
                <a:gridCol w="1763165">
                  <a:extLst>
                    <a:ext uri="{9D8B030D-6E8A-4147-A177-3AD203B41FA5}">
                      <a16:colId xmlns:a16="http://schemas.microsoft.com/office/drawing/2014/main" val="2846905995"/>
                    </a:ext>
                  </a:extLst>
                </a:gridCol>
                <a:gridCol w="2449025">
                  <a:extLst>
                    <a:ext uri="{9D8B030D-6E8A-4147-A177-3AD203B41FA5}">
                      <a16:colId xmlns:a16="http://schemas.microsoft.com/office/drawing/2014/main" val="1702642989"/>
                    </a:ext>
                  </a:extLst>
                </a:gridCol>
                <a:gridCol w="4195744">
                  <a:extLst>
                    <a:ext uri="{9D8B030D-6E8A-4147-A177-3AD203B41FA5}">
                      <a16:colId xmlns:a16="http://schemas.microsoft.com/office/drawing/2014/main" val="940570506"/>
                    </a:ext>
                  </a:extLst>
                </a:gridCol>
              </a:tblGrid>
              <a:tr h="492150">
                <a:tc>
                  <a:txBody>
                    <a:bodyPr/>
                    <a:lstStyle/>
                    <a:p>
                      <a:pPr>
                        <a:tabLst>
                          <a:tab pos="5626100" algn="l"/>
                        </a:tabLst>
                      </a:pPr>
                      <a:r>
                        <a:rPr lang="pt-BR" sz="900" dirty="0">
                          <a:effectLst/>
                        </a:rPr>
                        <a:t>RN0038</a:t>
                      </a:r>
                      <a:endParaRPr lang="pt-BR" sz="900" dirty="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dirty="0">
                          <a:effectLst/>
                        </a:rPr>
                        <a:t>Alterar status da compra conforme processo de aprovação de forma de pagamento</a:t>
                      </a:r>
                      <a:endParaRPr lang="pt-BR" sz="900" dirty="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a:effectLst/>
                        </a:rPr>
                        <a:t>Caso as formas de pagamento tenham sido validadas com sucesso, a compra deve passar ter o status APROVADA.</a:t>
                      </a:r>
                    </a:p>
                    <a:p>
                      <a:pPr>
                        <a:tabLst>
                          <a:tab pos="5626100" algn="l"/>
                        </a:tabLst>
                      </a:pPr>
                      <a:r>
                        <a:rPr lang="pt-BR" sz="900">
                          <a:effectLst/>
                        </a:rPr>
                        <a:t> </a:t>
                      </a:r>
                    </a:p>
                    <a:p>
                      <a:pPr>
                        <a:tabLst>
                          <a:tab pos="5626100" algn="l"/>
                        </a:tabLst>
                      </a:pPr>
                      <a:r>
                        <a:rPr lang="pt-BR" sz="900">
                          <a:effectLst/>
                        </a:rPr>
                        <a:t>Caso contrário deve passar a ter o status REPROVADA.</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extLst>
                  <a:ext uri="{0D108BD9-81ED-4DB2-BD59-A6C34878D82A}">
                    <a16:rowId xmlns:a16="http://schemas.microsoft.com/office/drawing/2014/main" val="627401285"/>
                  </a:ext>
                </a:extLst>
              </a:tr>
              <a:tr h="279627">
                <a:tc>
                  <a:txBody>
                    <a:bodyPr/>
                    <a:lstStyle/>
                    <a:p>
                      <a:pPr>
                        <a:tabLst>
                          <a:tab pos="5626100" algn="l"/>
                        </a:tabLst>
                      </a:pPr>
                      <a:r>
                        <a:rPr lang="pt-BR" sz="900">
                          <a:effectLst/>
                        </a:rPr>
                        <a:t>RN0039</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dirty="0">
                          <a:effectLst/>
                        </a:rPr>
                        <a:t>Alterar status da compra para transporte</a:t>
                      </a:r>
                      <a:endParaRPr lang="pt-BR" sz="900" dirty="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a:effectLst/>
                        </a:rPr>
                        <a:t>Toda compra selecionada para ser entregue por um administrador deve ter seu status alterado para EM TRANSPORTE.</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extLst>
                  <a:ext uri="{0D108BD9-81ED-4DB2-BD59-A6C34878D82A}">
                    <a16:rowId xmlns:a16="http://schemas.microsoft.com/office/drawing/2014/main" val="1932305991"/>
                  </a:ext>
                </a:extLst>
              </a:tr>
              <a:tr h="279627">
                <a:tc>
                  <a:txBody>
                    <a:bodyPr/>
                    <a:lstStyle/>
                    <a:p>
                      <a:pPr>
                        <a:tabLst>
                          <a:tab pos="5626100" algn="l"/>
                        </a:tabLst>
                      </a:pPr>
                      <a:r>
                        <a:rPr lang="pt-BR" sz="900">
                          <a:effectLst/>
                        </a:rPr>
                        <a:t>RN0040</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dirty="0">
                          <a:effectLst/>
                        </a:rPr>
                        <a:t>Alterar status da compra após entrega</a:t>
                      </a:r>
                      <a:endParaRPr lang="pt-BR" sz="900" dirty="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a:effectLst/>
                        </a:rPr>
                        <a:t>Toda compra selecionada como entregue por um administrador deve ter seu status alterado para ENTREGUE.</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extLst>
                  <a:ext uri="{0D108BD9-81ED-4DB2-BD59-A6C34878D82A}">
                    <a16:rowId xmlns:a16="http://schemas.microsoft.com/office/drawing/2014/main" val="1738952681"/>
                  </a:ext>
                </a:extLst>
              </a:tr>
              <a:tr h="745674">
                <a:tc>
                  <a:txBody>
                    <a:bodyPr/>
                    <a:lstStyle/>
                    <a:p>
                      <a:pPr>
                        <a:tabLst>
                          <a:tab pos="5626100" algn="l"/>
                        </a:tabLst>
                      </a:pPr>
                      <a:r>
                        <a:rPr lang="pt-BR" sz="900">
                          <a:effectLst/>
                        </a:rPr>
                        <a:t>RN0041</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dirty="0">
                          <a:effectLst/>
                        </a:rPr>
                        <a:t>Gerar pedido de troca</a:t>
                      </a:r>
                      <a:endParaRPr lang="pt-BR" sz="900" dirty="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a:effectLst/>
                        </a:rPr>
                        <a:t>Todo item selecionado para troca deve gerar um pedido de troca. Este pedido deverá terá o status EM TROCA.</a:t>
                      </a:r>
                    </a:p>
                    <a:p>
                      <a:pPr>
                        <a:tabLst>
                          <a:tab pos="5626100" algn="l"/>
                        </a:tabLst>
                      </a:pPr>
                      <a:r>
                        <a:rPr lang="pt-BR" sz="900">
                          <a:effectLst/>
                        </a:rPr>
                        <a:t> </a:t>
                      </a:r>
                    </a:p>
                    <a:p>
                      <a:pPr>
                        <a:tabLst>
                          <a:tab pos="5626100" algn="l"/>
                        </a:tabLst>
                      </a:pPr>
                      <a:r>
                        <a:rPr lang="pt-BR" sz="900">
                          <a:effectLst/>
                        </a:rPr>
                        <a:t>Caso o cliente solicite a troca de toda a compra o status do pedido deverá ser EM TROCA.</a:t>
                      </a:r>
                    </a:p>
                    <a:p>
                      <a:pPr>
                        <a:tabLst>
                          <a:tab pos="5626100" algn="l"/>
                        </a:tabLst>
                      </a:pPr>
                      <a:r>
                        <a:rPr lang="pt-BR" sz="900">
                          <a:effectLst/>
                        </a:rPr>
                        <a:t> </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extLst>
                  <a:ext uri="{0D108BD9-81ED-4DB2-BD59-A6C34878D82A}">
                    <a16:rowId xmlns:a16="http://schemas.microsoft.com/office/drawing/2014/main" val="955551945"/>
                  </a:ext>
                </a:extLst>
              </a:tr>
              <a:tr h="372837">
                <a:tc>
                  <a:txBody>
                    <a:bodyPr/>
                    <a:lstStyle/>
                    <a:p>
                      <a:pPr>
                        <a:tabLst>
                          <a:tab pos="5626100" algn="l"/>
                        </a:tabLst>
                      </a:pPr>
                      <a:r>
                        <a:rPr lang="pt-BR" sz="900">
                          <a:effectLst/>
                        </a:rPr>
                        <a:t>RN0042</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dirty="0">
                          <a:effectLst/>
                        </a:rPr>
                        <a:t>Alterar status do pedido após recebimento de troca</a:t>
                      </a:r>
                      <a:endParaRPr lang="pt-BR" sz="900" dirty="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a:effectLst/>
                        </a:rPr>
                        <a:t>Ao confirmar que os itens de um pedido de troca ou uma compra com status EM TROCA foi recebido o status do pedido ou compra deverá ser TROCADO.</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extLst>
                  <a:ext uri="{0D108BD9-81ED-4DB2-BD59-A6C34878D82A}">
                    <a16:rowId xmlns:a16="http://schemas.microsoft.com/office/drawing/2014/main" val="1946872238"/>
                  </a:ext>
                </a:extLst>
              </a:tr>
              <a:tr h="279627">
                <a:tc>
                  <a:txBody>
                    <a:bodyPr/>
                    <a:lstStyle/>
                    <a:p>
                      <a:pPr>
                        <a:tabLst>
                          <a:tab pos="5626100" algn="l"/>
                        </a:tabLst>
                      </a:pPr>
                      <a:r>
                        <a:rPr lang="pt-BR" sz="900">
                          <a:effectLst/>
                        </a:rPr>
                        <a:t>Rn0043</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dirty="0">
                          <a:effectLst/>
                        </a:rPr>
                        <a:t>Validação para solicitar troca</a:t>
                      </a:r>
                      <a:endParaRPr lang="pt-BR" sz="900" dirty="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a:effectLst/>
                        </a:rPr>
                        <a:t>Somente itens de pedidos com status ENTREGUE poderão receber solicitação de troca.</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extLst>
                  <a:ext uri="{0D108BD9-81ED-4DB2-BD59-A6C34878D82A}">
                    <a16:rowId xmlns:a16="http://schemas.microsoft.com/office/drawing/2014/main" val="3849453838"/>
                  </a:ext>
                </a:extLst>
              </a:tr>
              <a:tr h="932092">
                <a:tc>
                  <a:txBody>
                    <a:bodyPr/>
                    <a:lstStyle/>
                    <a:p>
                      <a:pPr>
                        <a:tabLst>
                          <a:tab pos="5626100" algn="l"/>
                        </a:tabLst>
                      </a:pPr>
                      <a:r>
                        <a:rPr lang="pt-BR" sz="900">
                          <a:effectLst/>
                        </a:rPr>
                        <a:t>RN0044</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dirty="0">
                          <a:effectLst/>
                        </a:rPr>
                        <a:t>Bloqueio de produtos</a:t>
                      </a:r>
                      <a:endParaRPr lang="pt-BR" sz="900" dirty="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dirty="0">
                          <a:effectLst/>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a:t>
                      </a:r>
                      <a:endParaRPr lang="pt-BR" sz="900" dirty="0">
                        <a:solidFill>
                          <a:srgbClr val="000000"/>
                        </a:solidFill>
                        <a:effectLst/>
                        <a:latin typeface="Arial" panose="020B0604020202020204" pitchFamily="34" charset="0"/>
                        <a:ea typeface="Arial" panose="020B0604020202020204" pitchFamily="34" charset="0"/>
                      </a:endParaRPr>
                    </a:p>
                  </a:txBody>
                  <a:tcPr marL="34144" marR="34144" marT="0" marB="0"/>
                </a:tc>
                <a:extLst>
                  <a:ext uri="{0D108BD9-81ED-4DB2-BD59-A6C34878D82A}">
                    <a16:rowId xmlns:a16="http://schemas.microsoft.com/office/drawing/2014/main" val="2614041255"/>
                  </a:ext>
                </a:extLst>
              </a:tr>
              <a:tr h="372837">
                <a:tc>
                  <a:txBody>
                    <a:bodyPr/>
                    <a:lstStyle/>
                    <a:p>
                      <a:pPr>
                        <a:tabLst>
                          <a:tab pos="5626100" algn="l"/>
                        </a:tabLst>
                      </a:pPr>
                      <a:r>
                        <a:rPr lang="pt-BR" sz="900">
                          <a:effectLst/>
                        </a:rPr>
                        <a:t>RNF0045</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a:effectLst/>
                        </a:rPr>
                        <a:t>Retirar item do carrinho</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dirty="0">
                          <a:effectLst/>
                        </a:rPr>
                        <a:t>Toda vez que um item for desbloqueado todos itens do mesmo produto deverão ser retirados do carrinho de compra que gerou o prazo de bloqueio. </a:t>
                      </a:r>
                      <a:endParaRPr lang="pt-BR" sz="900" dirty="0">
                        <a:solidFill>
                          <a:srgbClr val="000000"/>
                        </a:solidFill>
                        <a:effectLst/>
                        <a:latin typeface="Arial" panose="020B0604020202020204" pitchFamily="34" charset="0"/>
                        <a:ea typeface="Arial" panose="020B0604020202020204" pitchFamily="34" charset="0"/>
                      </a:endParaRPr>
                    </a:p>
                  </a:txBody>
                  <a:tcPr marL="34144" marR="34144" marT="0" marB="0"/>
                </a:tc>
                <a:extLst>
                  <a:ext uri="{0D108BD9-81ED-4DB2-BD59-A6C34878D82A}">
                    <a16:rowId xmlns:a16="http://schemas.microsoft.com/office/drawing/2014/main" val="3384931006"/>
                  </a:ext>
                </a:extLst>
              </a:tr>
              <a:tr h="279627">
                <a:tc>
                  <a:txBody>
                    <a:bodyPr/>
                    <a:lstStyle/>
                    <a:p>
                      <a:pPr>
                        <a:tabLst>
                          <a:tab pos="5626100" algn="l"/>
                        </a:tabLst>
                      </a:pPr>
                      <a:r>
                        <a:rPr lang="pt-BR" sz="900">
                          <a:effectLst/>
                        </a:rPr>
                        <a:t>RNF0046</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a:effectLst/>
                        </a:rPr>
                        <a:t>Gerar notificação de autorização de troca</a:t>
                      </a:r>
                      <a:endParaRPr lang="pt-BR" sz="900">
                        <a:solidFill>
                          <a:srgbClr val="000000"/>
                        </a:solidFill>
                        <a:effectLst/>
                        <a:latin typeface="Arial" panose="020B0604020202020204" pitchFamily="34" charset="0"/>
                        <a:ea typeface="Arial" panose="020B0604020202020204" pitchFamily="34" charset="0"/>
                      </a:endParaRPr>
                    </a:p>
                  </a:txBody>
                  <a:tcPr marL="34144" marR="34144" marT="0" marB="0"/>
                </a:tc>
                <a:tc>
                  <a:txBody>
                    <a:bodyPr/>
                    <a:lstStyle/>
                    <a:p>
                      <a:pPr>
                        <a:tabLst>
                          <a:tab pos="5626100" algn="l"/>
                        </a:tabLst>
                      </a:pPr>
                      <a:r>
                        <a:rPr lang="pt-BR" sz="900" dirty="0">
                          <a:effectLst/>
                        </a:rPr>
                        <a:t>Quando o administrador autorizar uma troca o sistema deverá gerar uma notificação sobre tal ao cliente.</a:t>
                      </a:r>
                      <a:endParaRPr lang="pt-BR" sz="900" dirty="0">
                        <a:solidFill>
                          <a:srgbClr val="000000"/>
                        </a:solidFill>
                        <a:effectLst/>
                        <a:latin typeface="Arial" panose="020B0604020202020204" pitchFamily="34" charset="0"/>
                        <a:ea typeface="Arial" panose="020B0604020202020204" pitchFamily="34" charset="0"/>
                      </a:endParaRPr>
                    </a:p>
                  </a:txBody>
                  <a:tcPr marL="34144" marR="34144" marT="0" marB="0"/>
                </a:tc>
                <a:extLst>
                  <a:ext uri="{0D108BD9-81ED-4DB2-BD59-A6C34878D82A}">
                    <a16:rowId xmlns:a16="http://schemas.microsoft.com/office/drawing/2014/main" val="3530752640"/>
                  </a:ext>
                </a:extLst>
              </a:tr>
            </a:tbl>
          </a:graphicData>
        </a:graphic>
      </p:graphicFrame>
    </p:spTree>
    <p:extLst>
      <p:ext uri="{BB962C8B-B14F-4D97-AF65-F5344CB8AC3E}">
        <p14:creationId xmlns:p14="http://schemas.microsoft.com/office/powerpoint/2010/main" val="144297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Regras de negócio</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4753EFF3-AFF2-4E30-B078-D487975F3520}"/>
              </a:ext>
            </a:extLst>
          </p:cNvPr>
          <p:cNvGraphicFramePr>
            <a:graphicFrameLocks noGrp="1"/>
          </p:cNvGraphicFramePr>
          <p:nvPr>
            <p:extLst>
              <p:ext uri="{D42A27DB-BD31-4B8C-83A1-F6EECF244321}">
                <p14:modId xmlns:p14="http://schemas.microsoft.com/office/powerpoint/2010/main" val="2483301740"/>
              </p:ext>
            </p:extLst>
          </p:nvPr>
        </p:nvGraphicFramePr>
        <p:xfrm>
          <a:off x="362857" y="920963"/>
          <a:ext cx="8520600" cy="3642017"/>
        </p:xfrm>
        <a:graphic>
          <a:graphicData uri="http://schemas.openxmlformats.org/drawingml/2006/table">
            <a:tbl>
              <a:tblPr>
                <a:tableStyleId>{5C22544A-7EE6-4342-B048-85BDC9FD1C3A}</a:tableStyleId>
              </a:tblPr>
              <a:tblGrid>
                <a:gridCol w="1786793">
                  <a:extLst>
                    <a:ext uri="{9D8B030D-6E8A-4147-A177-3AD203B41FA5}">
                      <a16:colId xmlns:a16="http://schemas.microsoft.com/office/drawing/2014/main" val="2302387256"/>
                    </a:ext>
                  </a:extLst>
                </a:gridCol>
                <a:gridCol w="2481841">
                  <a:extLst>
                    <a:ext uri="{9D8B030D-6E8A-4147-A177-3AD203B41FA5}">
                      <a16:colId xmlns:a16="http://schemas.microsoft.com/office/drawing/2014/main" val="3442305551"/>
                    </a:ext>
                  </a:extLst>
                </a:gridCol>
                <a:gridCol w="4251966">
                  <a:extLst>
                    <a:ext uri="{9D8B030D-6E8A-4147-A177-3AD203B41FA5}">
                      <a16:colId xmlns:a16="http://schemas.microsoft.com/office/drawing/2014/main" val="1648612896"/>
                    </a:ext>
                  </a:extLst>
                </a:gridCol>
              </a:tblGrid>
              <a:tr h="166190">
                <a:tc gridSpan="3">
                  <a:txBody>
                    <a:bodyPr/>
                    <a:lstStyle/>
                    <a:p>
                      <a:pPr>
                        <a:tabLst>
                          <a:tab pos="5626100" algn="l"/>
                        </a:tabLst>
                      </a:pPr>
                      <a:r>
                        <a:rPr lang="pt-BR" sz="1000" b="1" dirty="0">
                          <a:effectLst/>
                          <a:highlight>
                            <a:srgbClr val="D3D3D3"/>
                          </a:highlight>
                        </a:rPr>
                        <a:t>Grupo: Controle de estoque</a:t>
                      </a:r>
                      <a:endParaRPr lang="pt-BR" sz="1100" b="1" dirty="0">
                        <a:solidFill>
                          <a:srgbClr val="000000"/>
                        </a:solidFill>
                        <a:effectLst/>
                        <a:latin typeface="Arial" panose="020B0604020202020204" pitchFamily="34" charset="0"/>
                        <a:ea typeface="Arial" panose="020B0604020202020204" pitchFamily="34" charset="0"/>
                      </a:endParaRPr>
                    </a:p>
                  </a:txBody>
                  <a:tcPr marL="68288" marR="68288"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777776194"/>
                  </a:ext>
                </a:extLst>
              </a:tr>
              <a:tr h="661927">
                <a:tc>
                  <a:txBody>
                    <a:bodyPr/>
                    <a:lstStyle/>
                    <a:p>
                      <a:pPr>
                        <a:tabLst>
                          <a:tab pos="5626100" algn="l"/>
                        </a:tabLst>
                      </a:pPr>
                      <a:r>
                        <a:rPr lang="pt-BR" sz="1000">
                          <a:effectLst/>
                        </a:rPr>
                        <a:t>RN0051</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a:effectLst/>
                        </a:rPr>
                        <a:t>Validar dados de estoque</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dirty="0">
                          <a:effectLst/>
                        </a:rPr>
                        <a:t>Para cada entrada em estoque, deve ser obrigatoriamente informado o produto, a quantidade, o valor de custo, fornecedor, e a data de entrada dos itens de produto.</a:t>
                      </a:r>
                      <a:endParaRPr lang="pt-BR" sz="1100" dirty="0">
                        <a:solidFill>
                          <a:srgbClr val="000000"/>
                        </a:solidFill>
                        <a:effectLst/>
                        <a:latin typeface="Arial" panose="020B0604020202020204" pitchFamily="34" charset="0"/>
                        <a:ea typeface="Arial" panose="020B0604020202020204" pitchFamily="34" charset="0"/>
                      </a:endParaRPr>
                    </a:p>
                  </a:txBody>
                  <a:tcPr marL="68288" marR="68288" marT="0" marB="0"/>
                </a:tc>
                <a:extLst>
                  <a:ext uri="{0D108BD9-81ED-4DB2-BD59-A6C34878D82A}">
                    <a16:rowId xmlns:a16="http://schemas.microsoft.com/office/drawing/2014/main" val="2824965608"/>
                  </a:ext>
                </a:extLst>
              </a:tr>
              <a:tr h="1158373">
                <a:tc>
                  <a:txBody>
                    <a:bodyPr/>
                    <a:lstStyle/>
                    <a:p>
                      <a:pPr>
                        <a:tabLst>
                          <a:tab pos="5626100" algn="l"/>
                        </a:tabLst>
                      </a:pPr>
                      <a:r>
                        <a:rPr lang="pt-BR" sz="1000">
                          <a:effectLst/>
                        </a:rPr>
                        <a:t>RN005x</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a:effectLst/>
                        </a:rPr>
                        <a:t>Definir valor de item com diferentes custos</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dirty="0">
                          <a:effectLst/>
                        </a:rPr>
                        <a:t>Quando itens de um determinado Produto forem registrados com valores de custo diferentes deverá ser calculado o valor de venda com base no grupo de precificação, porém o valor de todos itens deverão ser iguais, considerando então o maior valor de custo.</a:t>
                      </a:r>
                      <a:endParaRPr lang="pt-BR" sz="1100" dirty="0">
                        <a:solidFill>
                          <a:srgbClr val="000000"/>
                        </a:solidFill>
                        <a:effectLst/>
                        <a:latin typeface="Arial" panose="020B0604020202020204" pitchFamily="34" charset="0"/>
                        <a:ea typeface="Arial" panose="020B0604020202020204" pitchFamily="34" charset="0"/>
                      </a:endParaRPr>
                    </a:p>
                  </a:txBody>
                  <a:tcPr marL="68288" marR="68288" marT="0" marB="0"/>
                </a:tc>
                <a:extLst>
                  <a:ext uri="{0D108BD9-81ED-4DB2-BD59-A6C34878D82A}">
                    <a16:rowId xmlns:a16="http://schemas.microsoft.com/office/drawing/2014/main" val="4080275067"/>
                  </a:ext>
                </a:extLst>
              </a:tr>
              <a:tr h="661927">
                <a:tc>
                  <a:txBody>
                    <a:bodyPr/>
                    <a:lstStyle/>
                    <a:p>
                      <a:pPr>
                        <a:tabLst>
                          <a:tab pos="5626100" algn="l"/>
                        </a:tabLst>
                      </a:pPr>
                      <a:r>
                        <a:rPr lang="pt-BR" sz="1000">
                          <a:effectLst/>
                        </a:rPr>
                        <a:t>RN0061</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a:effectLst/>
                        </a:rPr>
                        <a:t>Quantidade de itens</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dirty="0">
                          <a:effectLst/>
                        </a:rPr>
                        <a:t>Não deve ser permitido que seja realizado a entrada de itens de Produtos com quantidade igual a zero.</a:t>
                      </a:r>
                      <a:endParaRPr lang="pt-BR" sz="1100" dirty="0">
                        <a:effectLst/>
                      </a:endParaRPr>
                    </a:p>
                    <a:p>
                      <a:pPr>
                        <a:tabLst>
                          <a:tab pos="5626100" algn="l"/>
                        </a:tabLst>
                      </a:pPr>
                      <a:r>
                        <a:rPr lang="pt-BR" sz="1000" dirty="0">
                          <a:effectLst/>
                        </a:rPr>
                        <a:t> </a:t>
                      </a:r>
                      <a:endParaRPr lang="pt-BR" sz="1100" dirty="0">
                        <a:solidFill>
                          <a:srgbClr val="000000"/>
                        </a:solidFill>
                        <a:effectLst/>
                        <a:latin typeface="Arial" panose="020B0604020202020204" pitchFamily="34" charset="0"/>
                        <a:ea typeface="Arial" panose="020B0604020202020204" pitchFamily="34" charset="0"/>
                      </a:endParaRPr>
                    </a:p>
                  </a:txBody>
                  <a:tcPr marL="68288" marR="68288" marT="0" marB="0"/>
                </a:tc>
                <a:extLst>
                  <a:ext uri="{0D108BD9-81ED-4DB2-BD59-A6C34878D82A}">
                    <a16:rowId xmlns:a16="http://schemas.microsoft.com/office/drawing/2014/main" val="310343068"/>
                  </a:ext>
                </a:extLst>
              </a:tr>
              <a:tr h="330964">
                <a:tc>
                  <a:txBody>
                    <a:bodyPr/>
                    <a:lstStyle/>
                    <a:p>
                      <a:pPr>
                        <a:tabLst>
                          <a:tab pos="5626100" algn="l"/>
                        </a:tabLst>
                      </a:pPr>
                      <a:r>
                        <a:rPr lang="pt-BR" sz="1000">
                          <a:effectLst/>
                        </a:rPr>
                        <a:t>RN0062</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a:effectLst/>
                        </a:rPr>
                        <a:t>Valor de custo</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a:effectLst/>
                        </a:rPr>
                        <a:t>Para todo item deve haver um valor de custo.</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extLst>
                  <a:ext uri="{0D108BD9-81ED-4DB2-BD59-A6C34878D82A}">
                    <a16:rowId xmlns:a16="http://schemas.microsoft.com/office/drawing/2014/main" val="1295265736"/>
                  </a:ext>
                </a:extLst>
              </a:tr>
              <a:tr h="166190">
                <a:tc>
                  <a:txBody>
                    <a:bodyPr/>
                    <a:lstStyle/>
                    <a:p>
                      <a:pPr>
                        <a:tabLst>
                          <a:tab pos="5626100" algn="l"/>
                        </a:tabLst>
                      </a:pPr>
                      <a:r>
                        <a:rPr lang="pt-BR" sz="1000">
                          <a:effectLst/>
                        </a:rPr>
                        <a:t> </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a:effectLst/>
                        </a:rPr>
                        <a:t> </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a:effectLst/>
                        </a:rPr>
                        <a:t> </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extLst>
                  <a:ext uri="{0D108BD9-81ED-4DB2-BD59-A6C34878D82A}">
                    <a16:rowId xmlns:a16="http://schemas.microsoft.com/office/drawing/2014/main" val="4004204277"/>
                  </a:ext>
                </a:extLst>
              </a:tr>
              <a:tr h="496446">
                <a:tc>
                  <a:txBody>
                    <a:bodyPr/>
                    <a:lstStyle/>
                    <a:p>
                      <a:pPr>
                        <a:tabLst>
                          <a:tab pos="5626100" algn="l"/>
                        </a:tabLst>
                      </a:pPr>
                      <a:r>
                        <a:rPr lang="pt-BR" sz="1000">
                          <a:effectLst/>
                        </a:rPr>
                        <a:t>RNF0064</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a:effectLst/>
                        </a:rPr>
                        <a:t>Data de entrada</a:t>
                      </a:r>
                      <a:endParaRPr lang="pt-BR" sz="1100">
                        <a:solidFill>
                          <a:srgbClr val="000000"/>
                        </a:solidFill>
                        <a:effectLst/>
                        <a:latin typeface="Arial" panose="020B0604020202020204" pitchFamily="34" charset="0"/>
                        <a:ea typeface="Arial" panose="020B0604020202020204" pitchFamily="34" charset="0"/>
                      </a:endParaRPr>
                    </a:p>
                  </a:txBody>
                  <a:tcPr marL="68288" marR="68288" marT="0" marB="0"/>
                </a:tc>
                <a:tc>
                  <a:txBody>
                    <a:bodyPr/>
                    <a:lstStyle/>
                    <a:p>
                      <a:pPr>
                        <a:tabLst>
                          <a:tab pos="5626100" algn="l"/>
                        </a:tabLst>
                      </a:pPr>
                      <a:r>
                        <a:rPr lang="pt-BR" sz="1000" dirty="0">
                          <a:effectLst/>
                        </a:rPr>
                        <a:t>Não deve ser permitido que itens sejam registrados sem que uma data de entrada seja registrada.</a:t>
                      </a:r>
                      <a:endParaRPr lang="pt-BR" sz="1100" dirty="0">
                        <a:solidFill>
                          <a:srgbClr val="000000"/>
                        </a:solidFill>
                        <a:effectLst/>
                        <a:latin typeface="Arial" panose="020B0604020202020204" pitchFamily="34" charset="0"/>
                        <a:ea typeface="Arial" panose="020B0604020202020204" pitchFamily="34" charset="0"/>
                      </a:endParaRPr>
                    </a:p>
                  </a:txBody>
                  <a:tcPr marL="68288" marR="68288" marT="0" marB="0"/>
                </a:tc>
                <a:extLst>
                  <a:ext uri="{0D108BD9-81ED-4DB2-BD59-A6C34878D82A}">
                    <a16:rowId xmlns:a16="http://schemas.microsoft.com/office/drawing/2014/main" val="50059537"/>
                  </a:ext>
                </a:extLst>
              </a:tr>
            </a:tbl>
          </a:graphicData>
        </a:graphic>
      </p:graphicFrame>
    </p:spTree>
    <p:extLst>
      <p:ext uri="{BB962C8B-B14F-4D97-AF65-F5344CB8AC3E}">
        <p14:creationId xmlns:p14="http://schemas.microsoft.com/office/powerpoint/2010/main" val="582426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47402" y="0"/>
            <a:ext cx="8540998" cy="49233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Estimativa</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59AA6B26-4E45-4B31-8BF8-F51A59FF3C69}"/>
              </a:ext>
            </a:extLst>
          </p:cNvPr>
          <p:cNvPicPr>
            <a:picLocks noChangeAspect="1"/>
          </p:cNvPicPr>
          <p:nvPr/>
        </p:nvPicPr>
        <p:blipFill>
          <a:blip r:embed="rId3"/>
          <a:stretch>
            <a:fillRect/>
          </a:stretch>
        </p:blipFill>
        <p:spPr>
          <a:xfrm>
            <a:off x="397417" y="723445"/>
            <a:ext cx="8220570" cy="4356342"/>
          </a:xfrm>
          <a:prstGeom prst="rect">
            <a:avLst/>
          </a:prstGeom>
        </p:spPr>
      </p:pic>
      <p:pic>
        <p:nvPicPr>
          <p:cNvPr id="10" name="Imagem 9">
            <a:extLst>
              <a:ext uri="{FF2B5EF4-FFF2-40B4-BE49-F238E27FC236}">
                <a16:creationId xmlns:a16="http://schemas.microsoft.com/office/drawing/2014/main" id="{FB54D2B7-A97A-466F-81A0-BF8D4E5FD745}"/>
              </a:ext>
            </a:extLst>
          </p:cNvPr>
          <p:cNvPicPr>
            <a:picLocks noChangeAspect="1"/>
          </p:cNvPicPr>
          <p:nvPr/>
        </p:nvPicPr>
        <p:blipFill>
          <a:blip r:embed="rId4"/>
          <a:stretch>
            <a:fillRect/>
          </a:stretch>
        </p:blipFill>
        <p:spPr>
          <a:xfrm>
            <a:off x="921510" y="588265"/>
            <a:ext cx="4300730" cy="135180"/>
          </a:xfrm>
          <a:prstGeom prst="rect">
            <a:avLst/>
          </a:prstGeom>
        </p:spPr>
      </p:pic>
    </p:spTree>
    <p:extLst>
      <p:ext uri="{BB962C8B-B14F-4D97-AF65-F5344CB8AC3E}">
        <p14:creationId xmlns:p14="http://schemas.microsoft.com/office/powerpoint/2010/main" val="216882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Estimativa</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7BAED84D-B33F-4588-9EBA-F6A7C953DB41}"/>
              </a:ext>
            </a:extLst>
          </p:cNvPr>
          <p:cNvPicPr>
            <a:picLocks noChangeAspect="1"/>
          </p:cNvPicPr>
          <p:nvPr/>
        </p:nvPicPr>
        <p:blipFill>
          <a:blip r:embed="rId3"/>
          <a:stretch>
            <a:fillRect/>
          </a:stretch>
        </p:blipFill>
        <p:spPr>
          <a:xfrm>
            <a:off x="279221" y="1103085"/>
            <a:ext cx="8622459" cy="3311821"/>
          </a:xfrm>
          <a:prstGeom prst="rect">
            <a:avLst/>
          </a:prstGeom>
        </p:spPr>
      </p:pic>
    </p:spTree>
    <p:extLst>
      <p:ext uri="{BB962C8B-B14F-4D97-AF65-F5344CB8AC3E}">
        <p14:creationId xmlns:p14="http://schemas.microsoft.com/office/powerpoint/2010/main" val="4119665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Estimativa</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0959E585-BAF6-4229-958D-EB62B707CCBC}"/>
              </a:ext>
            </a:extLst>
          </p:cNvPr>
          <p:cNvPicPr>
            <a:picLocks noChangeAspect="1"/>
          </p:cNvPicPr>
          <p:nvPr/>
        </p:nvPicPr>
        <p:blipFill>
          <a:blip r:embed="rId3"/>
          <a:stretch>
            <a:fillRect/>
          </a:stretch>
        </p:blipFill>
        <p:spPr>
          <a:xfrm>
            <a:off x="266734" y="1226458"/>
            <a:ext cx="8545574" cy="2830758"/>
          </a:xfrm>
          <a:prstGeom prst="rect">
            <a:avLst/>
          </a:prstGeom>
        </p:spPr>
      </p:pic>
    </p:spTree>
    <p:extLst>
      <p:ext uri="{BB962C8B-B14F-4D97-AF65-F5344CB8AC3E}">
        <p14:creationId xmlns:p14="http://schemas.microsoft.com/office/powerpoint/2010/main" val="1788843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Estimativa</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62CCBE04-F81F-4634-AEEA-76552C8974B6}"/>
              </a:ext>
            </a:extLst>
          </p:cNvPr>
          <p:cNvPicPr>
            <a:picLocks noChangeAspect="1"/>
          </p:cNvPicPr>
          <p:nvPr/>
        </p:nvPicPr>
        <p:blipFill>
          <a:blip r:embed="rId3"/>
          <a:stretch>
            <a:fillRect/>
          </a:stretch>
        </p:blipFill>
        <p:spPr>
          <a:xfrm>
            <a:off x="416449" y="732971"/>
            <a:ext cx="8201538" cy="4410529"/>
          </a:xfrm>
          <a:prstGeom prst="rect">
            <a:avLst/>
          </a:prstGeom>
        </p:spPr>
      </p:pic>
    </p:spTree>
    <p:extLst>
      <p:ext uri="{BB962C8B-B14F-4D97-AF65-F5344CB8AC3E}">
        <p14:creationId xmlns:p14="http://schemas.microsoft.com/office/powerpoint/2010/main" val="421258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7" name="Google Shape;97;ge7ef14f839_0_0"/>
          <p:cNvSpPr txBox="1">
            <a:spLocks noGrp="1"/>
          </p:cNvSpPr>
          <p:nvPr>
            <p:ph type="ctrTitle"/>
          </p:nvPr>
        </p:nvSpPr>
        <p:spPr>
          <a:xfrm>
            <a:off x="598088" y="1741714"/>
            <a:ext cx="7631400" cy="1814286"/>
          </a:xfrm>
          <a:prstGeom prst="rect">
            <a:avLst/>
          </a:prstGeom>
          <a:noFill/>
          <a:ln>
            <a:noFill/>
          </a:ln>
        </p:spPr>
        <p:txBody>
          <a:bodyPr spcFirstLastPara="1" wrap="square" lIns="91425" tIns="91425" rIns="91425" bIns="91425" anchor="b" anchorCtr="0">
            <a:noAutofit/>
          </a:bodyPr>
          <a:lstStyle/>
          <a:p>
            <a:pPr algn="just">
              <a:lnSpc>
                <a:spcPct val="150000"/>
              </a:lnSpc>
              <a:buClr>
                <a:srgbClr val="0029A0"/>
              </a:buClr>
            </a:pPr>
            <a:r>
              <a:rPr lang="pt-BR" sz="1800" dirty="0">
                <a:solidFill>
                  <a:srgbClr val="FFFFFF"/>
                </a:solidFill>
              </a:rPr>
              <a:t>Games </a:t>
            </a:r>
            <a:r>
              <a:rPr lang="pt-BR" sz="1800" dirty="0" err="1">
                <a:solidFill>
                  <a:srgbClr val="FFFFFF"/>
                </a:solidFill>
              </a:rPr>
              <a:t>Fun</a:t>
            </a:r>
            <a:r>
              <a:rPr lang="pt-BR" sz="1800" dirty="0">
                <a:solidFill>
                  <a:srgbClr val="FFFFFF"/>
                </a:solidFill>
              </a:rPr>
              <a:t> é um e-commerce desenvolvido no projeto da disciplina de Laboratório de Engenharia de Software. O intuito da loja é a venda de jogos em mídia física para os principais consoles atuais</a:t>
            </a:r>
          </a:p>
        </p:txBody>
      </p:sp>
      <p:sp>
        <p:nvSpPr>
          <p:cNvPr id="93" name="Google Shape;93;ge7ef14f839_0_0"/>
          <p:cNvSpPr txBox="1">
            <a:spLocks noGrp="1"/>
          </p:cNvSpPr>
          <p:nvPr>
            <p:ph type="ctrTitle" idx="4294967295"/>
          </p:nvPr>
        </p:nvSpPr>
        <p:spPr>
          <a:xfrm>
            <a:off x="598089" y="365125"/>
            <a:ext cx="5766426" cy="7016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4200"/>
              <a:buNone/>
            </a:pPr>
            <a:r>
              <a:rPr lang="pt-BR" sz="2900" b="1" dirty="0">
                <a:solidFill>
                  <a:srgbClr val="FFFFFF"/>
                </a:solidFill>
                <a:latin typeface="Arial"/>
                <a:ea typeface="Arial"/>
                <a:cs typeface="Arial"/>
                <a:sym typeface="Arial"/>
              </a:rPr>
              <a:t>Tema</a:t>
            </a:r>
            <a:endParaRPr b="1" dirty="0"/>
          </a:p>
        </p:txBody>
      </p:sp>
      <p:pic>
        <p:nvPicPr>
          <p:cNvPr id="8" name="Picture 2">
            <a:extLst>
              <a:ext uri="{FF2B5EF4-FFF2-40B4-BE49-F238E27FC236}">
                <a16:creationId xmlns:a16="http://schemas.microsoft.com/office/drawing/2014/main" id="{BBFC3B52-85A5-4B81-95DD-00B9DF893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975" y="4055142"/>
            <a:ext cx="857250" cy="857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Estimativa</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F290557-71CA-4BD3-A1B5-8AEE9A42A5DE}"/>
              </a:ext>
            </a:extLst>
          </p:cNvPr>
          <p:cNvPicPr>
            <a:picLocks noChangeAspect="1"/>
          </p:cNvPicPr>
          <p:nvPr/>
        </p:nvPicPr>
        <p:blipFill>
          <a:blip r:embed="rId3"/>
          <a:stretch>
            <a:fillRect/>
          </a:stretch>
        </p:blipFill>
        <p:spPr>
          <a:xfrm>
            <a:off x="129159" y="732525"/>
            <a:ext cx="8885682" cy="4347262"/>
          </a:xfrm>
          <a:prstGeom prst="rect">
            <a:avLst/>
          </a:prstGeom>
        </p:spPr>
      </p:pic>
    </p:spTree>
    <p:extLst>
      <p:ext uri="{BB962C8B-B14F-4D97-AF65-F5344CB8AC3E}">
        <p14:creationId xmlns:p14="http://schemas.microsoft.com/office/powerpoint/2010/main" val="2195201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836E8-1195-4D65-8F7E-92B3FFE97C86}"/>
              </a:ext>
            </a:extLst>
          </p:cNvPr>
          <p:cNvSpPr>
            <a:spLocks noGrp="1"/>
          </p:cNvSpPr>
          <p:nvPr>
            <p:ph type="title"/>
          </p:nvPr>
        </p:nvSpPr>
        <p:spPr/>
        <p:txBody>
          <a:bodyPr/>
          <a:lstStyle/>
          <a:p>
            <a:r>
              <a:rPr lang="pt-BR" b="1" dirty="0"/>
              <a:t>Checklist Requisitos Implementados</a:t>
            </a:r>
          </a:p>
        </p:txBody>
      </p:sp>
      <p:pic>
        <p:nvPicPr>
          <p:cNvPr id="4" name="Imagem 3">
            <a:extLst>
              <a:ext uri="{FF2B5EF4-FFF2-40B4-BE49-F238E27FC236}">
                <a16:creationId xmlns:a16="http://schemas.microsoft.com/office/drawing/2014/main" id="{D56BB592-96B6-468A-9852-AAC1760B84CE}"/>
              </a:ext>
            </a:extLst>
          </p:cNvPr>
          <p:cNvPicPr>
            <a:picLocks noChangeAspect="1"/>
          </p:cNvPicPr>
          <p:nvPr/>
        </p:nvPicPr>
        <p:blipFill>
          <a:blip r:embed="rId2"/>
          <a:stretch>
            <a:fillRect/>
          </a:stretch>
        </p:blipFill>
        <p:spPr>
          <a:xfrm>
            <a:off x="98284" y="1299029"/>
            <a:ext cx="8947431" cy="3176941"/>
          </a:xfrm>
          <a:prstGeom prst="rect">
            <a:avLst/>
          </a:prstGeom>
        </p:spPr>
      </p:pic>
      <p:pic>
        <p:nvPicPr>
          <p:cNvPr id="5" name="Picture 2">
            <a:extLst>
              <a:ext uri="{FF2B5EF4-FFF2-40B4-BE49-F238E27FC236}">
                <a16:creationId xmlns:a16="http://schemas.microsoft.com/office/drawing/2014/main" id="{E8503C69-2ACF-4234-825F-84A596295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210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836E8-1195-4D65-8F7E-92B3FFE97C86}"/>
              </a:ext>
            </a:extLst>
          </p:cNvPr>
          <p:cNvSpPr>
            <a:spLocks noGrp="1"/>
          </p:cNvSpPr>
          <p:nvPr>
            <p:ph type="title"/>
          </p:nvPr>
        </p:nvSpPr>
        <p:spPr/>
        <p:txBody>
          <a:bodyPr/>
          <a:lstStyle/>
          <a:p>
            <a:r>
              <a:rPr lang="pt-BR" b="1" dirty="0"/>
              <a:t>Checklist Requisitos Implementados</a:t>
            </a:r>
          </a:p>
        </p:txBody>
      </p:sp>
      <p:pic>
        <p:nvPicPr>
          <p:cNvPr id="6" name="Imagem 5">
            <a:extLst>
              <a:ext uri="{FF2B5EF4-FFF2-40B4-BE49-F238E27FC236}">
                <a16:creationId xmlns:a16="http://schemas.microsoft.com/office/drawing/2014/main" id="{019C3C25-9372-4086-9921-0A7F3F2C0219}"/>
              </a:ext>
            </a:extLst>
          </p:cNvPr>
          <p:cNvPicPr>
            <a:picLocks noChangeAspect="1"/>
          </p:cNvPicPr>
          <p:nvPr/>
        </p:nvPicPr>
        <p:blipFill>
          <a:blip r:embed="rId2"/>
          <a:stretch>
            <a:fillRect/>
          </a:stretch>
        </p:blipFill>
        <p:spPr>
          <a:xfrm>
            <a:off x="176121" y="1075857"/>
            <a:ext cx="8791757" cy="3935773"/>
          </a:xfrm>
          <a:prstGeom prst="rect">
            <a:avLst/>
          </a:prstGeom>
        </p:spPr>
      </p:pic>
      <p:pic>
        <p:nvPicPr>
          <p:cNvPr id="7" name="Picture 2">
            <a:extLst>
              <a:ext uri="{FF2B5EF4-FFF2-40B4-BE49-F238E27FC236}">
                <a16:creationId xmlns:a16="http://schemas.microsoft.com/office/drawing/2014/main" id="{0F33F72B-AD39-4355-987A-7CD44F3FD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5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836E8-1195-4D65-8F7E-92B3FFE97C86}"/>
              </a:ext>
            </a:extLst>
          </p:cNvPr>
          <p:cNvSpPr>
            <a:spLocks noGrp="1"/>
          </p:cNvSpPr>
          <p:nvPr>
            <p:ph type="title"/>
          </p:nvPr>
        </p:nvSpPr>
        <p:spPr/>
        <p:txBody>
          <a:bodyPr/>
          <a:lstStyle/>
          <a:p>
            <a:r>
              <a:rPr lang="pt-BR" b="1" dirty="0"/>
              <a:t>Checklist Requisitos Implementados</a:t>
            </a:r>
          </a:p>
        </p:txBody>
      </p:sp>
      <p:pic>
        <p:nvPicPr>
          <p:cNvPr id="4" name="Imagem 3">
            <a:extLst>
              <a:ext uri="{FF2B5EF4-FFF2-40B4-BE49-F238E27FC236}">
                <a16:creationId xmlns:a16="http://schemas.microsoft.com/office/drawing/2014/main" id="{5FEC01C2-E6A6-4EB3-91B2-4BA3BE9F7A2C}"/>
              </a:ext>
            </a:extLst>
          </p:cNvPr>
          <p:cNvPicPr>
            <a:picLocks noChangeAspect="1"/>
          </p:cNvPicPr>
          <p:nvPr/>
        </p:nvPicPr>
        <p:blipFill>
          <a:blip r:embed="rId2"/>
          <a:stretch>
            <a:fillRect/>
          </a:stretch>
        </p:blipFill>
        <p:spPr>
          <a:xfrm>
            <a:off x="522514" y="1005776"/>
            <a:ext cx="7958365" cy="4052454"/>
          </a:xfrm>
          <a:prstGeom prst="rect">
            <a:avLst/>
          </a:prstGeom>
        </p:spPr>
      </p:pic>
      <p:pic>
        <p:nvPicPr>
          <p:cNvPr id="7" name="Picture 2">
            <a:extLst>
              <a:ext uri="{FF2B5EF4-FFF2-40B4-BE49-F238E27FC236}">
                <a16:creationId xmlns:a16="http://schemas.microsoft.com/office/drawing/2014/main" id="{9B3BBA3E-36F9-4881-9A98-CBF9BF649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692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836E8-1195-4D65-8F7E-92B3FFE97C86}"/>
              </a:ext>
            </a:extLst>
          </p:cNvPr>
          <p:cNvSpPr>
            <a:spLocks noGrp="1"/>
          </p:cNvSpPr>
          <p:nvPr>
            <p:ph type="title"/>
          </p:nvPr>
        </p:nvSpPr>
        <p:spPr/>
        <p:txBody>
          <a:bodyPr/>
          <a:lstStyle/>
          <a:p>
            <a:r>
              <a:rPr lang="pt-BR" b="1" dirty="0"/>
              <a:t>Checklist Requisitos Implementados</a:t>
            </a:r>
          </a:p>
        </p:txBody>
      </p:sp>
      <p:pic>
        <p:nvPicPr>
          <p:cNvPr id="5" name="Imagem 4">
            <a:extLst>
              <a:ext uri="{FF2B5EF4-FFF2-40B4-BE49-F238E27FC236}">
                <a16:creationId xmlns:a16="http://schemas.microsoft.com/office/drawing/2014/main" id="{E76302A5-C3CF-4D77-A289-1CB38455A818}"/>
              </a:ext>
            </a:extLst>
          </p:cNvPr>
          <p:cNvPicPr>
            <a:picLocks noChangeAspect="1"/>
          </p:cNvPicPr>
          <p:nvPr/>
        </p:nvPicPr>
        <p:blipFill>
          <a:blip r:embed="rId2"/>
          <a:stretch>
            <a:fillRect/>
          </a:stretch>
        </p:blipFill>
        <p:spPr>
          <a:xfrm>
            <a:off x="560872" y="1017800"/>
            <a:ext cx="8057115" cy="4125700"/>
          </a:xfrm>
          <a:prstGeom prst="rect">
            <a:avLst/>
          </a:prstGeom>
        </p:spPr>
      </p:pic>
      <p:pic>
        <p:nvPicPr>
          <p:cNvPr id="6" name="Picture 2">
            <a:extLst>
              <a:ext uri="{FF2B5EF4-FFF2-40B4-BE49-F238E27FC236}">
                <a16:creationId xmlns:a16="http://schemas.microsoft.com/office/drawing/2014/main" id="{1E704D2B-075B-43C4-8547-0C46DED76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47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836E8-1195-4D65-8F7E-92B3FFE97C86}"/>
              </a:ext>
            </a:extLst>
          </p:cNvPr>
          <p:cNvSpPr>
            <a:spLocks noGrp="1"/>
          </p:cNvSpPr>
          <p:nvPr>
            <p:ph type="title"/>
          </p:nvPr>
        </p:nvSpPr>
        <p:spPr/>
        <p:txBody>
          <a:bodyPr/>
          <a:lstStyle/>
          <a:p>
            <a:r>
              <a:rPr lang="pt-BR" b="1" dirty="0"/>
              <a:t>Checklist Requisitos Implementados</a:t>
            </a:r>
          </a:p>
        </p:txBody>
      </p:sp>
      <p:pic>
        <p:nvPicPr>
          <p:cNvPr id="7" name="Imagem 6">
            <a:extLst>
              <a:ext uri="{FF2B5EF4-FFF2-40B4-BE49-F238E27FC236}">
                <a16:creationId xmlns:a16="http://schemas.microsoft.com/office/drawing/2014/main" id="{ED1128CF-3530-486B-9B87-A14F99290AB7}"/>
              </a:ext>
            </a:extLst>
          </p:cNvPr>
          <p:cNvPicPr>
            <a:picLocks noChangeAspect="1"/>
          </p:cNvPicPr>
          <p:nvPr/>
        </p:nvPicPr>
        <p:blipFill>
          <a:blip r:embed="rId2"/>
          <a:stretch>
            <a:fillRect/>
          </a:stretch>
        </p:blipFill>
        <p:spPr>
          <a:xfrm>
            <a:off x="135512" y="1166938"/>
            <a:ext cx="8872976" cy="3637290"/>
          </a:xfrm>
          <a:prstGeom prst="rect">
            <a:avLst/>
          </a:prstGeom>
        </p:spPr>
      </p:pic>
      <p:pic>
        <p:nvPicPr>
          <p:cNvPr id="8" name="Picture 2">
            <a:extLst>
              <a:ext uri="{FF2B5EF4-FFF2-40B4-BE49-F238E27FC236}">
                <a16:creationId xmlns:a16="http://schemas.microsoft.com/office/drawing/2014/main" id="{B399B63F-FB6F-4FD3-B868-95A27B845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411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836E8-1195-4D65-8F7E-92B3FFE97C86}"/>
              </a:ext>
            </a:extLst>
          </p:cNvPr>
          <p:cNvSpPr>
            <a:spLocks noGrp="1"/>
          </p:cNvSpPr>
          <p:nvPr>
            <p:ph type="title"/>
          </p:nvPr>
        </p:nvSpPr>
        <p:spPr/>
        <p:txBody>
          <a:bodyPr/>
          <a:lstStyle/>
          <a:p>
            <a:r>
              <a:rPr lang="pt-BR" b="1" dirty="0"/>
              <a:t>Checklist Requisitos Implementados</a:t>
            </a:r>
          </a:p>
        </p:txBody>
      </p:sp>
      <p:pic>
        <p:nvPicPr>
          <p:cNvPr id="4" name="Imagem 3">
            <a:extLst>
              <a:ext uri="{FF2B5EF4-FFF2-40B4-BE49-F238E27FC236}">
                <a16:creationId xmlns:a16="http://schemas.microsoft.com/office/drawing/2014/main" id="{B1FAE6C8-166B-4721-97E5-CEBD34105E68}"/>
              </a:ext>
            </a:extLst>
          </p:cNvPr>
          <p:cNvPicPr>
            <a:picLocks noChangeAspect="1"/>
          </p:cNvPicPr>
          <p:nvPr/>
        </p:nvPicPr>
        <p:blipFill>
          <a:blip r:embed="rId2"/>
          <a:stretch>
            <a:fillRect/>
          </a:stretch>
        </p:blipFill>
        <p:spPr>
          <a:xfrm>
            <a:off x="58057" y="1364087"/>
            <a:ext cx="9027886" cy="2945404"/>
          </a:xfrm>
          <a:prstGeom prst="rect">
            <a:avLst/>
          </a:prstGeom>
        </p:spPr>
      </p:pic>
      <p:pic>
        <p:nvPicPr>
          <p:cNvPr id="6" name="Picture 2">
            <a:extLst>
              <a:ext uri="{FF2B5EF4-FFF2-40B4-BE49-F238E27FC236}">
                <a16:creationId xmlns:a16="http://schemas.microsoft.com/office/drawing/2014/main" id="{6B5B91DC-BEB7-4B3F-B509-8834B9250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714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836E8-1195-4D65-8F7E-92B3FFE97C86}"/>
              </a:ext>
            </a:extLst>
          </p:cNvPr>
          <p:cNvSpPr>
            <a:spLocks noGrp="1"/>
          </p:cNvSpPr>
          <p:nvPr>
            <p:ph type="title"/>
          </p:nvPr>
        </p:nvSpPr>
        <p:spPr/>
        <p:txBody>
          <a:bodyPr/>
          <a:lstStyle/>
          <a:p>
            <a:r>
              <a:rPr lang="pt-BR" b="1" dirty="0"/>
              <a:t>Checklist Regras Implementadas</a:t>
            </a:r>
          </a:p>
        </p:txBody>
      </p:sp>
      <p:pic>
        <p:nvPicPr>
          <p:cNvPr id="5" name="Imagem 4">
            <a:extLst>
              <a:ext uri="{FF2B5EF4-FFF2-40B4-BE49-F238E27FC236}">
                <a16:creationId xmlns:a16="http://schemas.microsoft.com/office/drawing/2014/main" id="{0BAA3D11-E6D4-428E-ABA8-5593202F3901}"/>
              </a:ext>
            </a:extLst>
          </p:cNvPr>
          <p:cNvPicPr>
            <a:picLocks noChangeAspect="1"/>
          </p:cNvPicPr>
          <p:nvPr/>
        </p:nvPicPr>
        <p:blipFill>
          <a:blip r:embed="rId2"/>
          <a:stretch>
            <a:fillRect/>
          </a:stretch>
        </p:blipFill>
        <p:spPr>
          <a:xfrm>
            <a:off x="189060" y="1299540"/>
            <a:ext cx="8751126" cy="3156346"/>
          </a:xfrm>
          <a:prstGeom prst="rect">
            <a:avLst/>
          </a:prstGeom>
        </p:spPr>
      </p:pic>
      <p:pic>
        <p:nvPicPr>
          <p:cNvPr id="6" name="Picture 2">
            <a:extLst>
              <a:ext uri="{FF2B5EF4-FFF2-40B4-BE49-F238E27FC236}">
                <a16:creationId xmlns:a16="http://schemas.microsoft.com/office/drawing/2014/main" id="{929071B9-0C60-4AED-87DA-A32EC1F0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279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836E8-1195-4D65-8F7E-92B3FFE97C86}"/>
              </a:ext>
            </a:extLst>
          </p:cNvPr>
          <p:cNvSpPr>
            <a:spLocks noGrp="1"/>
          </p:cNvSpPr>
          <p:nvPr>
            <p:ph type="title"/>
          </p:nvPr>
        </p:nvSpPr>
        <p:spPr/>
        <p:txBody>
          <a:bodyPr/>
          <a:lstStyle/>
          <a:p>
            <a:r>
              <a:rPr lang="pt-BR" b="1" dirty="0"/>
              <a:t>Checklist Regras Implementadas</a:t>
            </a:r>
          </a:p>
        </p:txBody>
      </p:sp>
      <p:pic>
        <p:nvPicPr>
          <p:cNvPr id="4" name="Imagem 3">
            <a:extLst>
              <a:ext uri="{FF2B5EF4-FFF2-40B4-BE49-F238E27FC236}">
                <a16:creationId xmlns:a16="http://schemas.microsoft.com/office/drawing/2014/main" id="{0F9CDE83-F52E-4FF2-B2D8-ACD8AC795BC8}"/>
              </a:ext>
            </a:extLst>
          </p:cNvPr>
          <p:cNvPicPr>
            <a:picLocks noChangeAspect="1"/>
          </p:cNvPicPr>
          <p:nvPr/>
        </p:nvPicPr>
        <p:blipFill>
          <a:blip r:embed="rId2"/>
          <a:stretch>
            <a:fillRect/>
          </a:stretch>
        </p:blipFill>
        <p:spPr>
          <a:xfrm>
            <a:off x="43339" y="1200075"/>
            <a:ext cx="9100661" cy="3533425"/>
          </a:xfrm>
          <a:prstGeom prst="rect">
            <a:avLst/>
          </a:prstGeom>
        </p:spPr>
      </p:pic>
      <p:pic>
        <p:nvPicPr>
          <p:cNvPr id="6" name="Picture 2">
            <a:extLst>
              <a:ext uri="{FF2B5EF4-FFF2-40B4-BE49-F238E27FC236}">
                <a16:creationId xmlns:a16="http://schemas.microsoft.com/office/drawing/2014/main" id="{53900070-5D22-45F7-8589-37351E6BD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595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836E8-1195-4D65-8F7E-92B3FFE97C86}"/>
              </a:ext>
            </a:extLst>
          </p:cNvPr>
          <p:cNvSpPr>
            <a:spLocks noGrp="1"/>
          </p:cNvSpPr>
          <p:nvPr>
            <p:ph type="title"/>
          </p:nvPr>
        </p:nvSpPr>
        <p:spPr/>
        <p:txBody>
          <a:bodyPr/>
          <a:lstStyle/>
          <a:p>
            <a:r>
              <a:rPr lang="pt-BR" b="1" dirty="0"/>
              <a:t>Checklist Regras Implementadas</a:t>
            </a:r>
          </a:p>
        </p:txBody>
      </p:sp>
      <p:pic>
        <p:nvPicPr>
          <p:cNvPr id="5" name="Imagem 4">
            <a:extLst>
              <a:ext uri="{FF2B5EF4-FFF2-40B4-BE49-F238E27FC236}">
                <a16:creationId xmlns:a16="http://schemas.microsoft.com/office/drawing/2014/main" id="{B53CE82B-2437-4651-9EE0-AD1CC6DA9A92}"/>
              </a:ext>
            </a:extLst>
          </p:cNvPr>
          <p:cNvPicPr>
            <a:picLocks noChangeAspect="1"/>
          </p:cNvPicPr>
          <p:nvPr/>
        </p:nvPicPr>
        <p:blipFill>
          <a:blip r:embed="rId2"/>
          <a:stretch>
            <a:fillRect/>
          </a:stretch>
        </p:blipFill>
        <p:spPr>
          <a:xfrm>
            <a:off x="632460" y="1017800"/>
            <a:ext cx="7642860" cy="4000305"/>
          </a:xfrm>
          <a:prstGeom prst="rect">
            <a:avLst/>
          </a:prstGeom>
        </p:spPr>
      </p:pic>
      <p:pic>
        <p:nvPicPr>
          <p:cNvPr id="6" name="Picture 2">
            <a:extLst>
              <a:ext uri="{FF2B5EF4-FFF2-40B4-BE49-F238E27FC236}">
                <a16:creationId xmlns:a16="http://schemas.microsoft.com/office/drawing/2014/main" id="{A12540D6-6B43-4679-A0BA-9309EABD5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561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Tecnologias</a:t>
            </a:r>
            <a:endParaRPr b="1" dirty="0">
              <a:solidFill>
                <a:schemeClr val="bg2">
                  <a:lumMod val="50000"/>
                </a:schemeClr>
              </a:solidFill>
            </a:endParaRPr>
          </a:p>
        </p:txBody>
      </p:sp>
      <p:sp>
        <p:nvSpPr>
          <p:cNvPr id="103" name="Google Shape;103;p3"/>
          <p:cNvSpPr txBox="1">
            <a:spLocks noGrp="1"/>
          </p:cNvSpPr>
          <p:nvPr>
            <p:ph type="body" idx="1"/>
          </p:nvPr>
        </p:nvSpPr>
        <p:spPr>
          <a:xfrm>
            <a:off x="254425" y="1841275"/>
            <a:ext cx="3786900" cy="2280900"/>
          </a:xfrm>
          <a:prstGeom prst="rect">
            <a:avLst/>
          </a:prstGeom>
          <a:noFill/>
          <a:ln>
            <a:noFill/>
          </a:ln>
        </p:spPr>
        <p:txBody>
          <a:bodyPr spcFirstLastPara="1" wrap="square" lIns="91425" tIns="91425" rIns="91425" bIns="91425" anchor="t" anchorCtr="0">
            <a:noAutofit/>
          </a:bodyPr>
          <a:lstStyle/>
          <a:p>
            <a:pPr marL="457200" lvl="0" indent="-285750" algn="just" rtl="0">
              <a:lnSpc>
                <a:spcPct val="150000"/>
              </a:lnSpc>
              <a:spcBef>
                <a:spcPts val="0"/>
              </a:spcBef>
              <a:spcAft>
                <a:spcPts val="0"/>
              </a:spcAft>
              <a:buSzPts val="900"/>
              <a:buChar char="●"/>
            </a:pPr>
            <a:r>
              <a:rPr lang="pt-BR" sz="1900" dirty="0">
                <a:solidFill>
                  <a:srgbClr val="000000"/>
                </a:solidFill>
                <a:latin typeface="Arial"/>
                <a:ea typeface="Arial"/>
                <a:cs typeface="Arial"/>
                <a:sym typeface="Arial"/>
              </a:rPr>
              <a:t>HTML</a:t>
            </a:r>
            <a:endParaRPr sz="1900" dirty="0">
              <a:solidFill>
                <a:srgbClr val="000000"/>
              </a:solidFill>
            </a:endParaRPr>
          </a:p>
          <a:p>
            <a:pPr marL="457200" lvl="0" indent="-285750" algn="just" rtl="0">
              <a:lnSpc>
                <a:spcPct val="150000"/>
              </a:lnSpc>
              <a:spcBef>
                <a:spcPts val="0"/>
              </a:spcBef>
              <a:spcAft>
                <a:spcPts val="0"/>
              </a:spcAft>
              <a:buSzPts val="900"/>
              <a:buChar char="●"/>
            </a:pPr>
            <a:r>
              <a:rPr lang="pt-BR" sz="1900" dirty="0" err="1">
                <a:solidFill>
                  <a:srgbClr val="000000"/>
                </a:solidFill>
                <a:latin typeface="Arial"/>
                <a:ea typeface="Arial"/>
                <a:cs typeface="Arial"/>
                <a:sym typeface="Arial"/>
              </a:rPr>
              <a:t>Bootstrap</a:t>
            </a:r>
            <a:endParaRPr sz="1900" dirty="0">
              <a:solidFill>
                <a:srgbClr val="000000"/>
              </a:solidFill>
              <a:latin typeface="Arial"/>
              <a:ea typeface="Arial"/>
              <a:cs typeface="Arial"/>
              <a:sym typeface="Arial"/>
            </a:endParaRPr>
          </a:p>
          <a:p>
            <a:pPr marL="457200" lvl="0" indent="-285750" algn="just" rtl="0">
              <a:lnSpc>
                <a:spcPct val="150000"/>
              </a:lnSpc>
              <a:spcBef>
                <a:spcPts val="0"/>
              </a:spcBef>
              <a:spcAft>
                <a:spcPts val="0"/>
              </a:spcAft>
              <a:buSzPts val="900"/>
              <a:buChar char="●"/>
            </a:pPr>
            <a:r>
              <a:rPr lang="pt-BR" sz="1900" dirty="0">
                <a:solidFill>
                  <a:srgbClr val="000000"/>
                </a:solidFill>
                <a:latin typeface="Arial"/>
                <a:ea typeface="Arial"/>
                <a:cs typeface="Arial"/>
                <a:sym typeface="Arial"/>
              </a:rPr>
              <a:t>CSS</a:t>
            </a:r>
            <a:endParaRPr sz="1900" dirty="0">
              <a:solidFill>
                <a:srgbClr val="000000"/>
              </a:solidFill>
              <a:latin typeface="Arial"/>
              <a:ea typeface="Arial"/>
              <a:cs typeface="Arial"/>
              <a:sym typeface="Arial"/>
            </a:endParaRPr>
          </a:p>
          <a:p>
            <a:pPr marL="457200" lvl="0" indent="-285750" algn="just" rtl="0">
              <a:lnSpc>
                <a:spcPct val="150000"/>
              </a:lnSpc>
              <a:spcBef>
                <a:spcPts val="0"/>
              </a:spcBef>
              <a:spcAft>
                <a:spcPts val="0"/>
              </a:spcAft>
              <a:buSzPts val="900"/>
              <a:buChar char="●"/>
            </a:pPr>
            <a:r>
              <a:rPr lang="pt-BR" sz="1900" dirty="0">
                <a:solidFill>
                  <a:srgbClr val="000000"/>
                </a:solidFill>
                <a:latin typeface="Arial"/>
                <a:ea typeface="Arial"/>
                <a:cs typeface="Arial"/>
                <a:sym typeface="Arial"/>
              </a:rPr>
              <a:t>JSP</a:t>
            </a:r>
            <a:endParaRPr sz="1900" dirty="0">
              <a:solidFill>
                <a:srgbClr val="000000"/>
              </a:solidFill>
              <a:latin typeface="Arial"/>
              <a:ea typeface="Arial"/>
              <a:cs typeface="Arial"/>
              <a:sym typeface="Arial"/>
            </a:endParaRPr>
          </a:p>
          <a:p>
            <a:pPr marL="457200" lvl="0" indent="-285750" algn="just" rtl="0">
              <a:lnSpc>
                <a:spcPct val="150000"/>
              </a:lnSpc>
              <a:spcBef>
                <a:spcPts val="0"/>
              </a:spcBef>
              <a:spcAft>
                <a:spcPts val="0"/>
              </a:spcAft>
              <a:buSzPts val="900"/>
              <a:buChar char="●"/>
            </a:pPr>
            <a:r>
              <a:rPr lang="pt-BR" sz="1900" dirty="0" err="1">
                <a:solidFill>
                  <a:srgbClr val="000000"/>
                </a:solidFill>
                <a:latin typeface="Arial"/>
                <a:ea typeface="Arial"/>
                <a:cs typeface="Arial"/>
                <a:sym typeface="Arial"/>
              </a:rPr>
              <a:t>JavaScript</a:t>
            </a:r>
            <a:endParaRPr sz="1900" dirty="0">
              <a:solidFill>
                <a:srgbClr val="000000"/>
              </a:solidFill>
              <a:latin typeface="Arial"/>
              <a:ea typeface="Arial"/>
              <a:cs typeface="Arial"/>
              <a:sym typeface="Arial"/>
            </a:endParaRPr>
          </a:p>
          <a:p>
            <a:pPr marL="457200" lvl="0" indent="-285750" algn="just" rtl="0">
              <a:lnSpc>
                <a:spcPct val="150000"/>
              </a:lnSpc>
              <a:spcBef>
                <a:spcPts val="0"/>
              </a:spcBef>
              <a:spcAft>
                <a:spcPts val="0"/>
              </a:spcAft>
              <a:buSzPts val="900"/>
              <a:buChar char="●"/>
            </a:pPr>
            <a:r>
              <a:rPr lang="pt-BR" sz="1900" dirty="0" err="1">
                <a:solidFill>
                  <a:srgbClr val="000000"/>
                </a:solidFill>
                <a:latin typeface="Arial"/>
                <a:ea typeface="Arial"/>
                <a:cs typeface="Arial"/>
                <a:sym typeface="Arial"/>
              </a:rPr>
              <a:t>Jquery</a:t>
            </a:r>
            <a:endParaRPr sz="1900" dirty="0">
              <a:solidFill>
                <a:srgbClr val="000000"/>
              </a:solidFill>
              <a:latin typeface="Arial"/>
              <a:ea typeface="Arial"/>
              <a:cs typeface="Arial"/>
              <a:sym typeface="Arial"/>
            </a:endParaRPr>
          </a:p>
          <a:p>
            <a:pPr marL="0" lvl="0" indent="0" algn="l" rtl="0">
              <a:lnSpc>
                <a:spcPct val="115000"/>
              </a:lnSpc>
              <a:spcBef>
                <a:spcPts val="0"/>
              </a:spcBef>
              <a:spcAft>
                <a:spcPts val="1600"/>
              </a:spcAft>
              <a:buSzPts val="1800"/>
              <a:buNone/>
            </a:pPr>
            <a:endParaRPr dirty="0"/>
          </a:p>
        </p:txBody>
      </p:sp>
      <p:sp>
        <p:nvSpPr>
          <p:cNvPr id="104" name="Google Shape;104;p3"/>
          <p:cNvSpPr txBox="1"/>
          <p:nvPr/>
        </p:nvSpPr>
        <p:spPr>
          <a:xfrm>
            <a:off x="4498525" y="1796150"/>
            <a:ext cx="3641400" cy="477000"/>
          </a:xfrm>
          <a:prstGeom prst="rect">
            <a:avLst/>
          </a:prstGeom>
          <a:noFill/>
          <a:ln>
            <a:noFill/>
          </a:ln>
        </p:spPr>
        <p:txBody>
          <a:bodyPr spcFirstLastPara="1" wrap="square" lIns="91425" tIns="91425" rIns="91425" bIns="91425" anchor="t" anchorCtr="0">
            <a:spAutoFit/>
          </a:bodyPr>
          <a:lstStyle/>
          <a:p>
            <a:pPr marL="457200" marR="0" lvl="0" indent="-285750" algn="just" rtl="0">
              <a:lnSpc>
                <a:spcPct val="115000"/>
              </a:lnSpc>
              <a:spcBef>
                <a:spcPts val="0"/>
              </a:spcBef>
              <a:spcAft>
                <a:spcPts val="0"/>
              </a:spcAft>
              <a:buClr>
                <a:schemeClr val="dk2"/>
              </a:buClr>
              <a:buSzPts val="900"/>
              <a:buFont typeface="Arial"/>
              <a:buChar char="●"/>
            </a:pPr>
            <a:r>
              <a:rPr lang="pt-BR" sz="1900" b="0" i="0" u="none" strike="noStrike" cap="none">
                <a:solidFill>
                  <a:srgbClr val="000000"/>
                </a:solidFill>
                <a:latin typeface="Arial"/>
                <a:ea typeface="Arial"/>
                <a:cs typeface="Arial"/>
                <a:sym typeface="Arial"/>
              </a:rPr>
              <a:t>Java</a:t>
            </a:r>
            <a:endParaRPr sz="1000" b="0" i="0" u="none" strike="noStrike" cap="none">
              <a:solidFill>
                <a:srgbClr val="000000"/>
              </a:solidFill>
              <a:latin typeface="Arial"/>
              <a:ea typeface="Arial"/>
              <a:cs typeface="Arial"/>
              <a:sym typeface="Arial"/>
            </a:endParaRPr>
          </a:p>
        </p:txBody>
      </p:sp>
      <p:sp>
        <p:nvSpPr>
          <p:cNvPr id="105" name="Google Shape;105;p3"/>
          <p:cNvSpPr txBox="1"/>
          <p:nvPr/>
        </p:nvSpPr>
        <p:spPr>
          <a:xfrm>
            <a:off x="4498525" y="3113300"/>
            <a:ext cx="3641400" cy="477000"/>
          </a:xfrm>
          <a:prstGeom prst="rect">
            <a:avLst/>
          </a:prstGeom>
          <a:noFill/>
          <a:ln>
            <a:noFill/>
          </a:ln>
        </p:spPr>
        <p:txBody>
          <a:bodyPr spcFirstLastPara="1" wrap="square" lIns="91425" tIns="91425" rIns="91425" bIns="91425" anchor="t" anchorCtr="0">
            <a:spAutoFit/>
          </a:bodyPr>
          <a:lstStyle/>
          <a:p>
            <a:pPr marL="457200" marR="0" lvl="0" indent="-285750" algn="just" rtl="0">
              <a:lnSpc>
                <a:spcPct val="115000"/>
              </a:lnSpc>
              <a:spcBef>
                <a:spcPts val="0"/>
              </a:spcBef>
              <a:spcAft>
                <a:spcPts val="0"/>
              </a:spcAft>
              <a:buClr>
                <a:schemeClr val="dk2"/>
              </a:buClr>
              <a:buSzPts val="900"/>
              <a:buFont typeface="Arial"/>
              <a:buChar char="●"/>
            </a:pPr>
            <a:r>
              <a:rPr lang="pt-BR" sz="1900" b="0" i="0" u="none" strike="noStrike" cap="none">
                <a:solidFill>
                  <a:srgbClr val="000000"/>
                </a:solidFill>
                <a:latin typeface="Arial"/>
                <a:ea typeface="Arial"/>
                <a:cs typeface="Arial"/>
                <a:sym typeface="Arial"/>
              </a:rPr>
              <a:t>MySQL</a:t>
            </a:r>
            <a:endParaRPr sz="1000" b="0" i="0" u="none" strike="noStrike" cap="none">
              <a:solidFill>
                <a:srgbClr val="000000"/>
              </a:solidFill>
              <a:latin typeface="Arial"/>
              <a:ea typeface="Arial"/>
              <a:cs typeface="Arial"/>
              <a:sym typeface="Arial"/>
            </a:endParaRPr>
          </a:p>
        </p:txBody>
      </p:sp>
      <p:sp>
        <p:nvSpPr>
          <p:cNvPr id="106" name="Google Shape;106;p3"/>
          <p:cNvSpPr txBox="1"/>
          <p:nvPr/>
        </p:nvSpPr>
        <p:spPr>
          <a:xfrm>
            <a:off x="914400" y="1240975"/>
            <a:ext cx="21390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700"/>
              <a:buFont typeface="Arial"/>
              <a:buNone/>
            </a:pPr>
            <a:r>
              <a:rPr lang="pt-BR" sz="2700" b="1" i="0" u="none" strike="noStrike" cap="none">
                <a:solidFill>
                  <a:srgbClr val="000000"/>
                </a:solidFill>
                <a:latin typeface="Arial"/>
                <a:ea typeface="Arial"/>
                <a:cs typeface="Arial"/>
                <a:sym typeface="Arial"/>
              </a:rPr>
              <a:t>Frontend</a:t>
            </a:r>
            <a:endParaRPr sz="2700" b="1" i="0" u="none" strike="noStrike" cap="none">
              <a:solidFill>
                <a:srgbClr val="000000"/>
              </a:solidFill>
              <a:latin typeface="Arial"/>
              <a:ea typeface="Arial"/>
              <a:cs typeface="Arial"/>
              <a:sym typeface="Arial"/>
            </a:endParaRPr>
          </a:p>
        </p:txBody>
      </p:sp>
      <p:sp>
        <p:nvSpPr>
          <p:cNvPr id="107" name="Google Shape;107;p3"/>
          <p:cNvSpPr txBox="1"/>
          <p:nvPr/>
        </p:nvSpPr>
        <p:spPr>
          <a:xfrm>
            <a:off x="5249725" y="1240975"/>
            <a:ext cx="21390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700"/>
              <a:buFont typeface="Arial"/>
              <a:buNone/>
            </a:pPr>
            <a:r>
              <a:rPr lang="pt-BR" sz="2700" b="1" i="0" u="none" strike="noStrike" cap="none">
                <a:solidFill>
                  <a:srgbClr val="000000"/>
                </a:solidFill>
                <a:latin typeface="Arial"/>
                <a:ea typeface="Arial"/>
                <a:cs typeface="Arial"/>
                <a:sym typeface="Arial"/>
              </a:rPr>
              <a:t>Backend</a:t>
            </a:r>
            <a:endParaRPr sz="2700" b="1" i="0" u="none" strike="noStrike" cap="none">
              <a:solidFill>
                <a:srgbClr val="000000"/>
              </a:solidFill>
              <a:latin typeface="Arial"/>
              <a:ea typeface="Arial"/>
              <a:cs typeface="Arial"/>
              <a:sym typeface="Arial"/>
            </a:endParaRPr>
          </a:p>
        </p:txBody>
      </p:sp>
      <p:sp>
        <p:nvSpPr>
          <p:cNvPr id="108" name="Google Shape;108;p3"/>
          <p:cNvSpPr txBox="1"/>
          <p:nvPr/>
        </p:nvSpPr>
        <p:spPr>
          <a:xfrm>
            <a:off x="5056450" y="2513000"/>
            <a:ext cx="35079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700"/>
              <a:buFont typeface="Arial"/>
              <a:buNone/>
            </a:pPr>
            <a:r>
              <a:rPr lang="pt-BR" sz="2700" b="1" i="0" u="none" strike="noStrike" cap="none">
                <a:solidFill>
                  <a:srgbClr val="000000"/>
                </a:solidFill>
                <a:latin typeface="Arial"/>
                <a:ea typeface="Arial"/>
                <a:cs typeface="Arial"/>
                <a:sym typeface="Arial"/>
              </a:rPr>
              <a:t>Banco de Dados</a:t>
            </a:r>
            <a:endParaRPr sz="2700" b="1" i="0" u="none" strike="noStrike" cap="none">
              <a:solidFill>
                <a:srgbClr val="000000"/>
              </a:solidFill>
              <a:latin typeface="Arial"/>
              <a:ea typeface="Arial"/>
              <a:cs typeface="Arial"/>
              <a:sym typeface="Arial"/>
            </a:endParaRPr>
          </a:p>
        </p:txBody>
      </p:sp>
      <p:pic>
        <p:nvPicPr>
          <p:cNvPr id="9" name="Picture 2">
            <a:extLst>
              <a:ext uri="{FF2B5EF4-FFF2-40B4-BE49-F238E27FC236}">
                <a16:creationId xmlns:a16="http://schemas.microsoft.com/office/drawing/2014/main" id="{FFD3C79E-4DC3-4583-86D1-3E03BE331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ml 5 - ícones de marcas e logotipos grátis">
            <a:extLst>
              <a:ext uri="{FF2B5EF4-FFF2-40B4-BE49-F238E27FC236}">
                <a16:creationId xmlns:a16="http://schemas.microsoft.com/office/drawing/2014/main" id="{BABBB79D-96CE-4C2F-8E94-2825AEDFD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3799" y="1874397"/>
            <a:ext cx="380106" cy="3801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ootstrap Icon Png Transparent Images Free – Free PNG Images Vector, PSD,  Clipart, Templates">
            <a:extLst>
              <a:ext uri="{FF2B5EF4-FFF2-40B4-BE49-F238E27FC236}">
                <a16:creationId xmlns:a16="http://schemas.microsoft.com/office/drawing/2014/main" id="{7C613F71-2D47-4B82-81C6-A087555D9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7933" y="2311314"/>
            <a:ext cx="472171" cy="4721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ss - ícones de marcas e logotipos grátis">
            <a:extLst>
              <a:ext uri="{FF2B5EF4-FFF2-40B4-BE49-F238E27FC236}">
                <a16:creationId xmlns:a16="http://schemas.microsoft.com/office/drawing/2014/main" id="{12300CC4-26A9-496F-BA48-E25D265B11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9772" y="2813150"/>
            <a:ext cx="388492" cy="38849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ímbolo de formato de arquivo jsp - ícones de interface grátis">
            <a:extLst>
              <a:ext uri="{FF2B5EF4-FFF2-40B4-BE49-F238E27FC236}">
                <a16:creationId xmlns:a16="http://schemas.microsoft.com/office/drawing/2014/main" id="{4188E594-70E7-4C8A-A186-FE6CAFE2C8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3918" y="3292730"/>
            <a:ext cx="320199" cy="32019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Javascript, ícones Do Computador, Desenvolvedor De Software png  transparente grátis">
            <a:extLst>
              <a:ext uri="{FF2B5EF4-FFF2-40B4-BE49-F238E27FC236}">
                <a16:creationId xmlns:a16="http://schemas.microsoft.com/office/drawing/2014/main" id="{AA8C9BC7-9AF4-419D-AA56-8B9AFC7A5A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0716" y="3701545"/>
            <a:ext cx="393189" cy="33201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 Jquery Ui fundo png &amp;amp; imagem png - Web desenvolvimento de jQuery e  JavaScript Ícones do Computador - jqlogo png transparente grátis">
            <a:extLst>
              <a:ext uri="{FF2B5EF4-FFF2-40B4-BE49-F238E27FC236}">
                <a16:creationId xmlns:a16="http://schemas.microsoft.com/office/drawing/2014/main" id="{93F39763-B47F-42F9-8043-6895A0791F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9773" y="4147977"/>
            <a:ext cx="388492" cy="38849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Vetor PNG E SVG Transparente De Ícone Da Linguagem De Programação Java">
            <a:extLst>
              <a:ext uri="{FF2B5EF4-FFF2-40B4-BE49-F238E27FC236}">
                <a16:creationId xmlns:a16="http://schemas.microsoft.com/office/drawing/2014/main" id="{899C7BEF-1760-414C-AF00-1F0D52DBCC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6673" y="1765227"/>
            <a:ext cx="551544" cy="55154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Mysql - ícones de marcas e logotipos grátis">
            <a:extLst>
              <a:ext uri="{FF2B5EF4-FFF2-40B4-BE49-F238E27FC236}">
                <a16:creationId xmlns:a16="http://schemas.microsoft.com/office/drawing/2014/main" id="{198718FF-99EF-4BEB-938C-513E092743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3945" y="3135929"/>
            <a:ext cx="477000" cy="47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836E8-1195-4D65-8F7E-92B3FFE97C86}"/>
              </a:ext>
            </a:extLst>
          </p:cNvPr>
          <p:cNvSpPr>
            <a:spLocks noGrp="1"/>
          </p:cNvSpPr>
          <p:nvPr>
            <p:ph type="title"/>
          </p:nvPr>
        </p:nvSpPr>
        <p:spPr>
          <a:xfrm>
            <a:off x="311700" y="0"/>
            <a:ext cx="8520600" cy="607800"/>
          </a:xfrm>
        </p:spPr>
        <p:txBody>
          <a:bodyPr/>
          <a:lstStyle/>
          <a:p>
            <a:r>
              <a:rPr lang="pt-BR" b="1" dirty="0"/>
              <a:t>Checklist Regras Implementadas</a:t>
            </a:r>
          </a:p>
        </p:txBody>
      </p:sp>
      <p:pic>
        <p:nvPicPr>
          <p:cNvPr id="4" name="Imagem 3">
            <a:extLst>
              <a:ext uri="{FF2B5EF4-FFF2-40B4-BE49-F238E27FC236}">
                <a16:creationId xmlns:a16="http://schemas.microsoft.com/office/drawing/2014/main" id="{769EED27-899B-45B6-B333-AA91D907A305}"/>
              </a:ext>
            </a:extLst>
          </p:cNvPr>
          <p:cNvPicPr>
            <a:picLocks noChangeAspect="1"/>
          </p:cNvPicPr>
          <p:nvPr/>
        </p:nvPicPr>
        <p:blipFill>
          <a:blip r:embed="rId2"/>
          <a:stretch>
            <a:fillRect/>
          </a:stretch>
        </p:blipFill>
        <p:spPr>
          <a:xfrm>
            <a:off x="128522" y="607800"/>
            <a:ext cx="8886955" cy="4474859"/>
          </a:xfrm>
          <a:prstGeom prst="rect">
            <a:avLst/>
          </a:prstGeom>
        </p:spPr>
      </p:pic>
      <p:pic>
        <p:nvPicPr>
          <p:cNvPr id="6" name="Picture 2">
            <a:extLst>
              <a:ext uri="{FF2B5EF4-FFF2-40B4-BE49-F238E27FC236}">
                <a16:creationId xmlns:a16="http://schemas.microsoft.com/office/drawing/2014/main" id="{F537DE06-C25A-4BAF-810F-3D8DD464A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1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836E8-1195-4D65-8F7E-92B3FFE97C86}"/>
              </a:ext>
            </a:extLst>
          </p:cNvPr>
          <p:cNvSpPr>
            <a:spLocks noGrp="1"/>
          </p:cNvSpPr>
          <p:nvPr>
            <p:ph type="title"/>
          </p:nvPr>
        </p:nvSpPr>
        <p:spPr/>
        <p:txBody>
          <a:bodyPr/>
          <a:lstStyle/>
          <a:p>
            <a:r>
              <a:rPr lang="pt-BR" b="1" dirty="0"/>
              <a:t>Checklist Regras Implementadas</a:t>
            </a:r>
          </a:p>
        </p:txBody>
      </p:sp>
      <p:pic>
        <p:nvPicPr>
          <p:cNvPr id="5" name="Imagem 4">
            <a:extLst>
              <a:ext uri="{FF2B5EF4-FFF2-40B4-BE49-F238E27FC236}">
                <a16:creationId xmlns:a16="http://schemas.microsoft.com/office/drawing/2014/main" id="{E880E854-D013-46F2-9E41-F4C9A784A9E3}"/>
              </a:ext>
            </a:extLst>
          </p:cNvPr>
          <p:cNvPicPr>
            <a:picLocks noChangeAspect="1"/>
          </p:cNvPicPr>
          <p:nvPr/>
        </p:nvPicPr>
        <p:blipFill>
          <a:blip r:embed="rId2"/>
          <a:stretch>
            <a:fillRect/>
          </a:stretch>
        </p:blipFill>
        <p:spPr>
          <a:xfrm>
            <a:off x="58057" y="1566091"/>
            <a:ext cx="9027886" cy="2186641"/>
          </a:xfrm>
          <a:prstGeom prst="rect">
            <a:avLst/>
          </a:prstGeom>
        </p:spPr>
      </p:pic>
      <p:pic>
        <p:nvPicPr>
          <p:cNvPr id="6" name="Picture 2">
            <a:extLst>
              <a:ext uri="{FF2B5EF4-FFF2-40B4-BE49-F238E27FC236}">
                <a16:creationId xmlns:a16="http://schemas.microsoft.com/office/drawing/2014/main" id="{665BD40E-B688-4479-BCB9-23FA96B96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16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0FFD87C-325D-4C9D-BDAF-F54AAFD1A42C}"/>
              </a:ext>
            </a:extLst>
          </p:cNvPr>
          <p:cNvSpPr>
            <a:spLocks noGrp="1"/>
          </p:cNvSpPr>
          <p:nvPr>
            <p:ph type="title"/>
          </p:nvPr>
        </p:nvSpPr>
        <p:spPr>
          <a:xfrm>
            <a:off x="311700" y="410000"/>
            <a:ext cx="8520600" cy="607800"/>
          </a:xfrm>
        </p:spPr>
        <p:txBody>
          <a:bodyPr/>
          <a:lstStyle/>
          <a:p>
            <a:r>
              <a:rPr lang="pt-BR" b="1" dirty="0"/>
              <a:t>Proposta Técnica Comercial</a:t>
            </a:r>
          </a:p>
        </p:txBody>
      </p:sp>
      <p:sp>
        <p:nvSpPr>
          <p:cNvPr id="5" name="CaixaDeTexto 4">
            <a:extLst>
              <a:ext uri="{FF2B5EF4-FFF2-40B4-BE49-F238E27FC236}">
                <a16:creationId xmlns:a16="http://schemas.microsoft.com/office/drawing/2014/main" id="{E04B1F12-0C9D-4123-827E-E1CA56F674AA}"/>
              </a:ext>
            </a:extLst>
          </p:cNvPr>
          <p:cNvSpPr txBox="1"/>
          <p:nvPr/>
        </p:nvSpPr>
        <p:spPr>
          <a:xfrm>
            <a:off x="365760" y="1364087"/>
            <a:ext cx="8161020" cy="2653868"/>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pt-BR" dirty="0">
                <a:latin typeface="Arial" panose="020B0604020202020204" pitchFamily="34" charset="0"/>
                <a:cs typeface="Arial" panose="020B0604020202020204" pitchFamily="34" charset="0"/>
              </a:rPr>
              <a:t>O escopo desta proposta trata dos requisitos para o desenvolvimento do </a:t>
            </a:r>
            <a:r>
              <a:rPr lang="pt-BR" dirty="0" err="1">
                <a:latin typeface="Arial" panose="020B0604020202020204" pitchFamily="34" charset="0"/>
                <a:cs typeface="Arial" panose="020B0604020202020204" pitchFamily="34" charset="0"/>
              </a:rPr>
              <a:t>Eccomerce</a:t>
            </a:r>
            <a:r>
              <a:rPr lang="pt-BR" dirty="0">
                <a:latin typeface="Arial" panose="020B0604020202020204" pitchFamily="34" charset="0"/>
                <a:cs typeface="Arial" panose="020B0604020202020204" pitchFamily="34" charset="0"/>
              </a:rPr>
              <a:t> de Jogos </a:t>
            </a:r>
            <a:r>
              <a:rPr lang="pt-BR" dirty="0" err="1">
                <a:latin typeface="Arial" panose="020B0604020202020204" pitchFamily="34" charset="0"/>
                <a:cs typeface="Arial" panose="020B0604020202020204" pitchFamily="34" charset="0"/>
              </a:rPr>
              <a:t>GamesFun</a:t>
            </a:r>
            <a:endParaRPr lang="pt-BR" dirty="0">
              <a:latin typeface="Arial" panose="020B0604020202020204" pitchFamily="34" charset="0"/>
              <a:cs typeface="Arial" panose="020B0604020202020204" pitchFamily="34" charset="0"/>
            </a:endParaRPr>
          </a:p>
          <a:p>
            <a:pPr marL="285750" indent="-285750" algn="just">
              <a:lnSpc>
                <a:spcPct val="120000"/>
              </a:lnSpc>
              <a:buFont typeface="Arial" panose="020B0604020202020204" pitchFamily="34" charset="0"/>
              <a:buChar char="•"/>
            </a:pPr>
            <a:endParaRPr lang="pt-BR" dirty="0">
              <a:latin typeface="Arial" panose="020B0604020202020204" pitchFamily="34" charset="0"/>
              <a:cs typeface="Arial" panose="020B0604020202020204" pitchFamily="34" charset="0"/>
            </a:endParaRPr>
          </a:p>
          <a:p>
            <a:pPr algn="just">
              <a:lnSpc>
                <a:spcPct val="120000"/>
              </a:lnSpc>
            </a:pPr>
            <a:r>
              <a:rPr lang="pt-BR" dirty="0">
                <a:latin typeface="Arial" panose="020B0604020202020204" pitchFamily="34" charset="0"/>
                <a:cs typeface="Arial" panose="020B0604020202020204" pitchFamily="34" charset="0"/>
              </a:rPr>
              <a:t>Não é escopo desta proposta desenvolvimento dos itens abaixo:</a:t>
            </a:r>
          </a:p>
          <a:p>
            <a:pPr marL="285750" lvl="1" indent="-285750" algn="just">
              <a:lnSpc>
                <a:spcPct val="120000"/>
              </a:lnSpc>
              <a:buFont typeface="Arial" panose="020B0604020202020204" pitchFamily="34" charset="0"/>
              <a:buChar char="•"/>
            </a:pPr>
            <a:r>
              <a:rPr lang="pt-BR" dirty="0">
                <a:latin typeface="Arial" panose="020B0604020202020204" pitchFamily="34" charset="0"/>
                <a:cs typeface="Arial" panose="020B0604020202020204" pitchFamily="34" charset="0"/>
              </a:rPr>
              <a:t>Qualquer requisito relacionado ao módulo de contas a pagar;</a:t>
            </a:r>
          </a:p>
          <a:p>
            <a:pPr marL="285750" lvl="1" indent="-285750" algn="just">
              <a:lnSpc>
                <a:spcPct val="120000"/>
              </a:lnSpc>
              <a:buFont typeface="Arial" panose="020B0604020202020204" pitchFamily="34" charset="0"/>
              <a:buChar char="•"/>
            </a:pPr>
            <a:r>
              <a:rPr lang="pt-BR" dirty="0">
                <a:latin typeface="Arial" panose="020B0604020202020204" pitchFamily="34" charset="0"/>
                <a:cs typeface="Arial" panose="020B0604020202020204" pitchFamily="34" charset="0"/>
              </a:rPr>
              <a:t>Matriz de acesso e controles de autorização;</a:t>
            </a:r>
          </a:p>
          <a:p>
            <a:pPr marL="285750" lvl="1" indent="-285750" algn="just">
              <a:lnSpc>
                <a:spcPct val="120000"/>
              </a:lnSpc>
              <a:buFont typeface="Arial" panose="020B0604020202020204" pitchFamily="34" charset="0"/>
              <a:buChar char="•"/>
            </a:pPr>
            <a:r>
              <a:rPr lang="pt-BR" dirty="0">
                <a:latin typeface="Arial" panose="020B0604020202020204" pitchFamily="34" charset="0"/>
                <a:cs typeface="Arial" panose="020B0604020202020204" pitchFamily="34" charset="0"/>
              </a:rPr>
              <a:t>Meios de pagamento que não seja cartão;</a:t>
            </a:r>
          </a:p>
          <a:p>
            <a:pPr marL="285750" lvl="1" indent="-285750" algn="just">
              <a:lnSpc>
                <a:spcPct val="120000"/>
              </a:lnSpc>
              <a:buFont typeface="Arial" panose="020B0604020202020204" pitchFamily="34" charset="0"/>
              <a:buChar char="•"/>
            </a:pPr>
            <a:r>
              <a:rPr lang="pt-BR" dirty="0">
                <a:latin typeface="Arial" panose="020B0604020202020204" pitchFamily="34" charset="0"/>
                <a:cs typeface="Arial" panose="020B0604020202020204" pitchFamily="34" charset="0"/>
              </a:rPr>
              <a:t>Integração com Receita Federal e outros órgãos governamentais;</a:t>
            </a:r>
          </a:p>
          <a:p>
            <a:pPr marL="285750" lvl="1" indent="-285750" algn="just">
              <a:lnSpc>
                <a:spcPct val="120000"/>
              </a:lnSpc>
              <a:buFont typeface="Arial" panose="020B0604020202020204" pitchFamily="34" charset="0"/>
              <a:buChar char="•"/>
            </a:pPr>
            <a:r>
              <a:rPr lang="pt-BR" dirty="0">
                <a:latin typeface="Arial" panose="020B0604020202020204" pitchFamily="34" charset="0"/>
                <a:cs typeface="Arial" panose="020B0604020202020204" pitchFamily="34" charset="0"/>
              </a:rPr>
              <a:t>Emissão de Nota Fiscal automática;</a:t>
            </a:r>
          </a:p>
          <a:p>
            <a:pPr marL="285750" lvl="1" indent="-285750" algn="just">
              <a:lnSpc>
                <a:spcPct val="120000"/>
              </a:lnSpc>
              <a:buFont typeface="Arial" panose="020B0604020202020204" pitchFamily="34" charset="0"/>
              <a:buChar char="•"/>
            </a:pPr>
            <a:r>
              <a:rPr lang="pt-BR" dirty="0">
                <a:latin typeface="Arial" panose="020B0604020202020204" pitchFamily="34" charset="0"/>
                <a:cs typeface="Arial" panose="020B0604020202020204" pitchFamily="34" charset="0"/>
              </a:rPr>
              <a:t>Conciliação bancária.</a:t>
            </a:r>
          </a:p>
        </p:txBody>
      </p:sp>
      <p:pic>
        <p:nvPicPr>
          <p:cNvPr id="6" name="Picture 2">
            <a:extLst>
              <a:ext uri="{FF2B5EF4-FFF2-40B4-BE49-F238E27FC236}">
                <a16:creationId xmlns:a16="http://schemas.microsoft.com/office/drawing/2014/main" id="{3405069E-04B0-461D-A7D2-90815BCB4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20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0FFD87C-325D-4C9D-BDAF-F54AAFD1A42C}"/>
              </a:ext>
            </a:extLst>
          </p:cNvPr>
          <p:cNvSpPr>
            <a:spLocks noGrp="1"/>
          </p:cNvSpPr>
          <p:nvPr>
            <p:ph type="title"/>
          </p:nvPr>
        </p:nvSpPr>
        <p:spPr>
          <a:xfrm>
            <a:off x="311700" y="183474"/>
            <a:ext cx="8520600" cy="607800"/>
          </a:xfrm>
        </p:spPr>
        <p:txBody>
          <a:bodyPr/>
          <a:lstStyle/>
          <a:p>
            <a:r>
              <a:rPr lang="pt-BR" b="1" dirty="0"/>
              <a:t>Proposta Técnica Comercial</a:t>
            </a:r>
          </a:p>
        </p:txBody>
      </p:sp>
      <p:pic>
        <p:nvPicPr>
          <p:cNvPr id="6" name="Picture 2">
            <a:extLst>
              <a:ext uri="{FF2B5EF4-FFF2-40B4-BE49-F238E27FC236}">
                <a16:creationId xmlns:a16="http://schemas.microsoft.com/office/drawing/2014/main" id="{3405069E-04B0-461D-A7D2-90815BCB4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3C71D66E-4FF8-4305-AE92-9405EC8524DF}"/>
              </a:ext>
            </a:extLst>
          </p:cNvPr>
          <p:cNvGraphicFramePr>
            <a:graphicFrameLocks noGrp="1"/>
          </p:cNvGraphicFramePr>
          <p:nvPr>
            <p:extLst>
              <p:ext uri="{D42A27DB-BD31-4B8C-83A1-F6EECF244321}">
                <p14:modId xmlns:p14="http://schemas.microsoft.com/office/powerpoint/2010/main" val="1276693448"/>
              </p:ext>
            </p:extLst>
          </p:nvPr>
        </p:nvGraphicFramePr>
        <p:xfrm>
          <a:off x="483870" y="1364087"/>
          <a:ext cx="4732020" cy="360808"/>
        </p:xfrm>
        <a:graphic>
          <a:graphicData uri="http://schemas.openxmlformats.org/drawingml/2006/table">
            <a:tbl>
              <a:tblPr bandRow="1">
                <a:tableStyleId>{5C22544A-7EE6-4342-B048-85BDC9FD1C3A}</a:tableStyleId>
              </a:tblPr>
              <a:tblGrid>
                <a:gridCol w="3239920">
                  <a:extLst>
                    <a:ext uri="{9D8B030D-6E8A-4147-A177-3AD203B41FA5}">
                      <a16:colId xmlns:a16="http://schemas.microsoft.com/office/drawing/2014/main" val="3904941348"/>
                    </a:ext>
                  </a:extLst>
                </a:gridCol>
                <a:gridCol w="1492100">
                  <a:extLst>
                    <a:ext uri="{9D8B030D-6E8A-4147-A177-3AD203B41FA5}">
                      <a16:colId xmlns:a16="http://schemas.microsoft.com/office/drawing/2014/main" val="1375363483"/>
                    </a:ext>
                  </a:extLst>
                </a:gridCol>
              </a:tblGrid>
              <a:tr h="159385">
                <a:tc>
                  <a:txBody>
                    <a:bodyPr/>
                    <a:lstStyle/>
                    <a:p>
                      <a:pPr algn="ctr">
                        <a:lnSpc>
                          <a:spcPct val="115000"/>
                        </a:lnSpc>
                        <a:spcAft>
                          <a:spcPts val="1000"/>
                        </a:spcAft>
                      </a:pPr>
                      <a:r>
                        <a:rPr lang="pt-BR" sz="1100">
                          <a:effectLst/>
                        </a:rPr>
                        <a:t>Descrição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Valor Total</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6436866"/>
                  </a:ext>
                </a:extLst>
              </a:tr>
              <a:tr h="86995">
                <a:tc>
                  <a:txBody>
                    <a:bodyPr/>
                    <a:lstStyle/>
                    <a:p>
                      <a:pPr>
                        <a:lnSpc>
                          <a:spcPct val="115000"/>
                        </a:lnSpc>
                        <a:spcAft>
                          <a:spcPts val="1000"/>
                        </a:spcAft>
                      </a:pPr>
                      <a:r>
                        <a:rPr lang="pt-BR" sz="1100">
                          <a:effectLst/>
                        </a:rPr>
                        <a:t>Ecommerce Games Fun – Jogos para console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dirty="0">
                          <a:effectLst/>
                        </a:rPr>
                        <a:t>R$ 32.925,00</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9209871"/>
                  </a:ext>
                </a:extLst>
              </a:tr>
            </a:tbl>
          </a:graphicData>
        </a:graphic>
      </p:graphicFrame>
      <p:graphicFrame>
        <p:nvGraphicFramePr>
          <p:cNvPr id="8" name="Tabela 7">
            <a:extLst>
              <a:ext uri="{FF2B5EF4-FFF2-40B4-BE49-F238E27FC236}">
                <a16:creationId xmlns:a16="http://schemas.microsoft.com/office/drawing/2014/main" id="{ADC1B2DC-C2AE-4CEF-AB25-F36269F9A2D6}"/>
              </a:ext>
            </a:extLst>
          </p:cNvPr>
          <p:cNvGraphicFramePr>
            <a:graphicFrameLocks noGrp="1"/>
          </p:cNvGraphicFramePr>
          <p:nvPr>
            <p:extLst>
              <p:ext uri="{D42A27DB-BD31-4B8C-83A1-F6EECF244321}">
                <p14:modId xmlns:p14="http://schemas.microsoft.com/office/powerpoint/2010/main" val="2707692290"/>
              </p:ext>
            </p:extLst>
          </p:nvPr>
        </p:nvGraphicFramePr>
        <p:xfrm>
          <a:off x="483870" y="2693452"/>
          <a:ext cx="5871209" cy="1866510"/>
        </p:xfrm>
        <a:graphic>
          <a:graphicData uri="http://schemas.openxmlformats.org/drawingml/2006/table">
            <a:tbl>
              <a:tblPr bandRow="1">
                <a:tableStyleId>{5C22544A-7EE6-4342-B048-85BDC9FD1C3A}</a:tableStyleId>
              </a:tblPr>
              <a:tblGrid>
                <a:gridCol w="1421933">
                  <a:extLst>
                    <a:ext uri="{9D8B030D-6E8A-4147-A177-3AD203B41FA5}">
                      <a16:colId xmlns:a16="http://schemas.microsoft.com/office/drawing/2014/main" val="1126077546"/>
                    </a:ext>
                  </a:extLst>
                </a:gridCol>
                <a:gridCol w="1509901">
                  <a:extLst>
                    <a:ext uri="{9D8B030D-6E8A-4147-A177-3AD203B41FA5}">
                      <a16:colId xmlns:a16="http://schemas.microsoft.com/office/drawing/2014/main" val="2525492777"/>
                    </a:ext>
                  </a:extLst>
                </a:gridCol>
                <a:gridCol w="1497963">
                  <a:extLst>
                    <a:ext uri="{9D8B030D-6E8A-4147-A177-3AD203B41FA5}">
                      <a16:colId xmlns:a16="http://schemas.microsoft.com/office/drawing/2014/main" val="2997883107"/>
                    </a:ext>
                  </a:extLst>
                </a:gridCol>
                <a:gridCol w="1441412">
                  <a:extLst>
                    <a:ext uri="{9D8B030D-6E8A-4147-A177-3AD203B41FA5}">
                      <a16:colId xmlns:a16="http://schemas.microsoft.com/office/drawing/2014/main" val="735775459"/>
                    </a:ext>
                  </a:extLst>
                </a:gridCol>
              </a:tblGrid>
              <a:tr h="598935">
                <a:tc>
                  <a:txBody>
                    <a:bodyPr/>
                    <a:lstStyle/>
                    <a:p>
                      <a:pPr algn="ctr">
                        <a:lnSpc>
                          <a:spcPct val="115000"/>
                        </a:lnSpc>
                        <a:spcAft>
                          <a:spcPts val="1000"/>
                        </a:spcAft>
                      </a:pPr>
                      <a:r>
                        <a:rPr lang="pt-BR" sz="1100">
                          <a:effectLst/>
                        </a:rPr>
                        <a:t>Descrição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Valor do Faturamento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dirty="0">
                          <a:effectLst/>
                        </a:rPr>
                        <a:t>Data do Faturamento</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Data do Pagamento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0481019"/>
                  </a:ext>
                </a:extLst>
              </a:tr>
              <a:tr h="325911">
                <a:tc>
                  <a:txBody>
                    <a:bodyPr/>
                    <a:lstStyle/>
                    <a:p>
                      <a:pPr algn="ctr">
                        <a:lnSpc>
                          <a:spcPct val="115000"/>
                        </a:lnSpc>
                        <a:spcAft>
                          <a:spcPts val="1000"/>
                        </a:spcAft>
                      </a:pPr>
                      <a:r>
                        <a:rPr lang="pt-BR" sz="1100">
                          <a:effectLst/>
                        </a:rPr>
                        <a:t>1º Parcela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R$ 8.231,25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01/07/2021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16/04/2021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72967"/>
                  </a:ext>
                </a:extLst>
              </a:tr>
              <a:tr h="313888">
                <a:tc>
                  <a:txBody>
                    <a:bodyPr/>
                    <a:lstStyle/>
                    <a:p>
                      <a:pPr algn="ctr">
                        <a:lnSpc>
                          <a:spcPct val="115000"/>
                        </a:lnSpc>
                        <a:spcAft>
                          <a:spcPts val="1000"/>
                        </a:spcAft>
                      </a:pPr>
                      <a:r>
                        <a:rPr lang="pt-BR" sz="1100">
                          <a:effectLst/>
                        </a:rPr>
                        <a:t>2º Parcela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R$ 8.231,25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01/08/2021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16/05/2021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4426263"/>
                  </a:ext>
                </a:extLst>
              </a:tr>
              <a:tr h="313888">
                <a:tc>
                  <a:txBody>
                    <a:bodyPr/>
                    <a:lstStyle/>
                    <a:p>
                      <a:pPr algn="ctr">
                        <a:lnSpc>
                          <a:spcPct val="115000"/>
                        </a:lnSpc>
                        <a:spcAft>
                          <a:spcPts val="1000"/>
                        </a:spcAft>
                      </a:pPr>
                      <a:r>
                        <a:rPr lang="pt-BR" sz="1100">
                          <a:effectLst/>
                        </a:rPr>
                        <a:t>3º Parcela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dirty="0">
                          <a:effectLst/>
                        </a:rPr>
                        <a:t>R$ 8.231,25</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01/09/2021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16/06/2021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6521808"/>
                  </a:ext>
                </a:extLst>
              </a:tr>
              <a:tr h="313888">
                <a:tc>
                  <a:txBody>
                    <a:bodyPr/>
                    <a:lstStyle/>
                    <a:p>
                      <a:pPr algn="ctr">
                        <a:lnSpc>
                          <a:spcPct val="115000"/>
                        </a:lnSpc>
                        <a:spcAft>
                          <a:spcPts val="1000"/>
                        </a:spcAft>
                      </a:pPr>
                      <a:r>
                        <a:rPr lang="pt-BR" sz="1100">
                          <a:effectLst/>
                        </a:rPr>
                        <a:t>4º Parcela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dirty="0">
                          <a:effectLst/>
                        </a:rPr>
                        <a:t>R$ 8.231,25</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a:effectLst/>
                        </a:rPr>
                        <a:t>01/10/2021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pt-BR" sz="1100" dirty="0">
                          <a:effectLst/>
                        </a:rPr>
                        <a:t>16/07/2021</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68723668"/>
                  </a:ext>
                </a:extLst>
              </a:tr>
            </a:tbl>
          </a:graphicData>
        </a:graphic>
      </p:graphicFrame>
      <p:sp>
        <p:nvSpPr>
          <p:cNvPr id="10" name="CaixaDeTexto 9">
            <a:extLst>
              <a:ext uri="{FF2B5EF4-FFF2-40B4-BE49-F238E27FC236}">
                <a16:creationId xmlns:a16="http://schemas.microsoft.com/office/drawing/2014/main" id="{B4ABC735-0CE4-477F-860B-F9F46B2E6212}"/>
              </a:ext>
            </a:extLst>
          </p:cNvPr>
          <p:cNvSpPr txBox="1"/>
          <p:nvPr/>
        </p:nvSpPr>
        <p:spPr>
          <a:xfrm>
            <a:off x="422910" y="2071182"/>
            <a:ext cx="6546300" cy="499047"/>
          </a:xfrm>
          <a:prstGeom prst="rect">
            <a:avLst/>
          </a:prstGeom>
          <a:noFill/>
        </p:spPr>
        <p:txBody>
          <a:bodyPr wrap="square">
            <a:spAutoFit/>
          </a:bodyPr>
          <a:lstStyle/>
          <a:p>
            <a:pPr algn="just">
              <a:lnSpc>
                <a:spcPct val="115000"/>
              </a:lnSpc>
              <a:spcAft>
                <a:spcPts val="1000"/>
              </a:spcAft>
            </a:pPr>
            <a:r>
              <a:rPr lang="pt-BR" sz="1200" dirty="0">
                <a:solidFill>
                  <a:srgbClr val="000000"/>
                </a:solidFill>
                <a:effectLst/>
                <a:latin typeface="+mn-lt"/>
                <a:ea typeface="Abadi Extra Light" panose="020B0204020104020204" pitchFamily="34" charset="0"/>
                <a:cs typeface="Abadi Extra Light" panose="020B0204020104020204" pitchFamily="34" charset="0"/>
              </a:rPr>
              <a:t>O pagamento será dividido em quatro parcelas iguais. Sendo que a última parcela estará vinculada ao aceite da entrega final do projeto.</a:t>
            </a:r>
            <a:endParaRPr lang="pt-BR" sz="1200" dirty="0">
              <a:effectLst/>
              <a:latin typeface="+mn-lt"/>
              <a:ea typeface="Calibri" panose="020F0502020204030204" pitchFamily="34" charset="0"/>
              <a:cs typeface="Times New Roman" panose="02020603050405020304" pitchFamily="18" charset="0"/>
            </a:endParaRPr>
          </a:p>
        </p:txBody>
      </p:sp>
      <p:sp>
        <p:nvSpPr>
          <p:cNvPr id="11" name="CaixaDeTexto 10">
            <a:extLst>
              <a:ext uri="{FF2B5EF4-FFF2-40B4-BE49-F238E27FC236}">
                <a16:creationId xmlns:a16="http://schemas.microsoft.com/office/drawing/2014/main" id="{F0B31814-0EED-4CDD-AC6C-8329284B60EB}"/>
              </a:ext>
            </a:extLst>
          </p:cNvPr>
          <p:cNvSpPr txBox="1"/>
          <p:nvPr/>
        </p:nvSpPr>
        <p:spPr>
          <a:xfrm>
            <a:off x="422910" y="1018017"/>
            <a:ext cx="6546300" cy="286682"/>
          </a:xfrm>
          <a:prstGeom prst="rect">
            <a:avLst/>
          </a:prstGeom>
          <a:noFill/>
        </p:spPr>
        <p:txBody>
          <a:bodyPr wrap="square">
            <a:spAutoFit/>
          </a:bodyPr>
          <a:lstStyle/>
          <a:p>
            <a:pPr algn="just">
              <a:lnSpc>
                <a:spcPct val="115000"/>
              </a:lnSpc>
              <a:spcAft>
                <a:spcPts val="1000"/>
              </a:spcAft>
            </a:pPr>
            <a:r>
              <a:rPr lang="pt-BR" sz="1200" dirty="0">
                <a:solidFill>
                  <a:srgbClr val="000000"/>
                </a:solidFill>
                <a:effectLst/>
                <a:latin typeface="+mn-lt"/>
                <a:ea typeface="Abadi Extra Light" panose="020B0204020104020204" pitchFamily="34" charset="0"/>
                <a:cs typeface="Abadi Extra Light" panose="020B0204020104020204" pitchFamily="34" charset="0"/>
              </a:rPr>
              <a:t>Preço</a:t>
            </a:r>
            <a:endParaRPr lang="pt-BR" sz="12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7151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0FFD87C-325D-4C9D-BDAF-F54AAFD1A42C}"/>
              </a:ext>
            </a:extLst>
          </p:cNvPr>
          <p:cNvSpPr>
            <a:spLocks noGrp="1"/>
          </p:cNvSpPr>
          <p:nvPr>
            <p:ph type="title"/>
          </p:nvPr>
        </p:nvSpPr>
        <p:spPr>
          <a:xfrm>
            <a:off x="311700" y="183474"/>
            <a:ext cx="8520600" cy="607800"/>
          </a:xfrm>
        </p:spPr>
        <p:txBody>
          <a:bodyPr/>
          <a:lstStyle/>
          <a:p>
            <a:r>
              <a:rPr lang="pt-BR" b="1" dirty="0"/>
              <a:t>Proposta Técnica Comercial</a:t>
            </a:r>
          </a:p>
        </p:txBody>
      </p:sp>
      <p:pic>
        <p:nvPicPr>
          <p:cNvPr id="6" name="Picture 2">
            <a:extLst>
              <a:ext uri="{FF2B5EF4-FFF2-40B4-BE49-F238E27FC236}">
                <a16:creationId xmlns:a16="http://schemas.microsoft.com/office/drawing/2014/main" id="{3405069E-04B0-461D-A7D2-90815BCB4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ela 2">
            <a:extLst>
              <a:ext uri="{FF2B5EF4-FFF2-40B4-BE49-F238E27FC236}">
                <a16:creationId xmlns:a16="http://schemas.microsoft.com/office/drawing/2014/main" id="{2C3C822B-5069-4735-9E1C-5D175C1B98E2}"/>
              </a:ext>
            </a:extLst>
          </p:cNvPr>
          <p:cNvGraphicFramePr>
            <a:graphicFrameLocks noGrp="1"/>
          </p:cNvGraphicFramePr>
          <p:nvPr>
            <p:extLst>
              <p:ext uri="{D42A27DB-BD31-4B8C-83A1-F6EECF244321}">
                <p14:modId xmlns:p14="http://schemas.microsoft.com/office/powerpoint/2010/main" val="3761006419"/>
              </p:ext>
            </p:extLst>
          </p:nvPr>
        </p:nvGraphicFramePr>
        <p:xfrm>
          <a:off x="310599" y="1736122"/>
          <a:ext cx="8521700" cy="1883285"/>
        </p:xfrm>
        <a:graphic>
          <a:graphicData uri="http://schemas.openxmlformats.org/drawingml/2006/table">
            <a:tbl>
              <a:tblPr firstRow="1" firstCol="1" bandRow="1">
                <a:tableStyleId>{5C22544A-7EE6-4342-B048-85BDC9FD1C3A}</a:tableStyleId>
              </a:tblPr>
              <a:tblGrid>
                <a:gridCol w="1704340">
                  <a:extLst>
                    <a:ext uri="{9D8B030D-6E8A-4147-A177-3AD203B41FA5}">
                      <a16:colId xmlns:a16="http://schemas.microsoft.com/office/drawing/2014/main" val="3690428367"/>
                    </a:ext>
                  </a:extLst>
                </a:gridCol>
                <a:gridCol w="1704340">
                  <a:extLst>
                    <a:ext uri="{9D8B030D-6E8A-4147-A177-3AD203B41FA5}">
                      <a16:colId xmlns:a16="http://schemas.microsoft.com/office/drawing/2014/main" val="3379098573"/>
                    </a:ext>
                  </a:extLst>
                </a:gridCol>
                <a:gridCol w="1704340">
                  <a:extLst>
                    <a:ext uri="{9D8B030D-6E8A-4147-A177-3AD203B41FA5}">
                      <a16:colId xmlns:a16="http://schemas.microsoft.com/office/drawing/2014/main" val="4065789527"/>
                    </a:ext>
                  </a:extLst>
                </a:gridCol>
                <a:gridCol w="1704340">
                  <a:extLst>
                    <a:ext uri="{9D8B030D-6E8A-4147-A177-3AD203B41FA5}">
                      <a16:colId xmlns:a16="http://schemas.microsoft.com/office/drawing/2014/main" val="3350286914"/>
                    </a:ext>
                  </a:extLst>
                </a:gridCol>
                <a:gridCol w="1704340">
                  <a:extLst>
                    <a:ext uri="{9D8B030D-6E8A-4147-A177-3AD203B41FA5}">
                      <a16:colId xmlns:a16="http://schemas.microsoft.com/office/drawing/2014/main" val="3406212658"/>
                    </a:ext>
                  </a:extLst>
                </a:gridCol>
              </a:tblGrid>
              <a:tr h="190500">
                <a:tc rowSpan="2">
                  <a:txBody>
                    <a:bodyPr/>
                    <a:lstStyle/>
                    <a:p>
                      <a:pPr algn="ctr">
                        <a:lnSpc>
                          <a:spcPct val="115000"/>
                        </a:lnSpc>
                        <a:spcAft>
                          <a:spcPts val="1000"/>
                        </a:spcAft>
                      </a:pPr>
                      <a:r>
                        <a:rPr lang="pt-BR" sz="1100">
                          <a:effectLst/>
                        </a:rPr>
                        <a:t>ITEM</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gridSpan="4">
                  <a:txBody>
                    <a:bodyPr/>
                    <a:lstStyle/>
                    <a:p>
                      <a:pPr algn="ctr">
                        <a:lnSpc>
                          <a:spcPct val="115000"/>
                        </a:lnSpc>
                        <a:spcAft>
                          <a:spcPts val="1000"/>
                        </a:spcAft>
                      </a:pPr>
                      <a:r>
                        <a:rPr lang="pt-BR" sz="1100">
                          <a:effectLst/>
                        </a:rPr>
                        <a:t>Dias após premissas cumpridas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228705050"/>
                  </a:ext>
                </a:extLst>
              </a:tr>
              <a:tr h="200025">
                <a:tc vMerge="1">
                  <a:txBody>
                    <a:bodyPr/>
                    <a:lstStyle/>
                    <a:p>
                      <a:endParaRPr lang="pt-BR"/>
                    </a:p>
                  </a:txBody>
                  <a:tcPr/>
                </a:tc>
                <a:tc>
                  <a:txBody>
                    <a:bodyPr/>
                    <a:lstStyle/>
                    <a:p>
                      <a:pPr algn="ctr">
                        <a:lnSpc>
                          <a:spcPct val="115000"/>
                        </a:lnSpc>
                        <a:spcAft>
                          <a:spcPts val="1000"/>
                        </a:spcAft>
                      </a:pPr>
                      <a:r>
                        <a:rPr lang="pt-BR" sz="1100">
                          <a:effectLst/>
                        </a:rPr>
                        <a:t>45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a:effectLst/>
                        </a:rPr>
                        <a:t>75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a:effectLst/>
                        </a:rPr>
                        <a:t>90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a:effectLst/>
                        </a:rPr>
                        <a:t>105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191235159"/>
                  </a:ext>
                </a:extLst>
              </a:tr>
              <a:tr h="190500">
                <a:tc>
                  <a:txBody>
                    <a:bodyPr/>
                    <a:lstStyle/>
                    <a:p>
                      <a:pPr>
                        <a:lnSpc>
                          <a:spcPct val="115000"/>
                        </a:lnSpc>
                        <a:spcAft>
                          <a:spcPts val="1000"/>
                        </a:spcAft>
                      </a:pPr>
                      <a:r>
                        <a:rPr lang="pt-BR" sz="1100">
                          <a:effectLst/>
                        </a:rPr>
                        <a:t>Gerenciamento de Clientes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15000"/>
                        </a:lnSpc>
                        <a:spcAft>
                          <a:spcPts val="1000"/>
                        </a:spcAft>
                      </a:pPr>
                      <a:r>
                        <a:rPr lang="pt-BR" sz="1100">
                          <a:effectLst/>
                        </a:rPr>
                        <a:t>X</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758116200"/>
                  </a:ext>
                </a:extLst>
              </a:tr>
              <a:tr h="190500">
                <a:tc>
                  <a:txBody>
                    <a:bodyPr/>
                    <a:lstStyle/>
                    <a:p>
                      <a:pPr>
                        <a:lnSpc>
                          <a:spcPct val="115000"/>
                        </a:lnSpc>
                        <a:spcAft>
                          <a:spcPts val="1000"/>
                        </a:spcAft>
                      </a:pPr>
                      <a:r>
                        <a:rPr lang="pt-BR" sz="1100">
                          <a:effectLst/>
                        </a:rPr>
                        <a:t>Gerenciamento de Estoque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dirty="0">
                          <a:effectLst/>
                        </a:rPr>
                        <a:t>X </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pPr>
                      <a:endParaRPr lang="pt-BR" sz="1100">
                        <a:effectLst/>
                        <a:latin typeface="Calibri" panose="020F0502020204030204" pitchFamily="34" charset="0"/>
                      </a:endParaRPr>
                    </a:p>
                  </a:txBody>
                  <a:tcPr marL="44450" marR="44450" marT="0" marB="0" anchor="ctr"/>
                </a:tc>
                <a:tc>
                  <a:txBody>
                    <a:bodyPr/>
                    <a:lstStyle/>
                    <a:p>
                      <a:pPr algn="ct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369825628"/>
                  </a:ext>
                </a:extLst>
              </a:tr>
              <a:tr h="190500">
                <a:tc>
                  <a:txBody>
                    <a:bodyPr/>
                    <a:lstStyle/>
                    <a:p>
                      <a:pPr>
                        <a:lnSpc>
                          <a:spcPct val="115000"/>
                        </a:lnSpc>
                        <a:spcAft>
                          <a:spcPts val="1000"/>
                        </a:spcAft>
                      </a:pPr>
                      <a:r>
                        <a:rPr lang="pt-BR" sz="1100">
                          <a:effectLst/>
                        </a:rPr>
                        <a:t>Gerenciamento de Vendas / Trocas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a:effectLst/>
                        </a:rPr>
                        <a:t> X</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pPr>
                      <a:endParaRPr lang="pt-BR" sz="1100">
                        <a:effectLst/>
                        <a:latin typeface="Calibri" panose="020F0502020204030204" pitchFamily="34" charset="0"/>
                      </a:endParaRPr>
                    </a:p>
                  </a:txBody>
                  <a:tcPr marL="44450" marR="44450" marT="0" marB="0" anchor="ctr"/>
                </a:tc>
                <a:extLst>
                  <a:ext uri="{0D108BD9-81ED-4DB2-BD59-A6C34878D82A}">
                    <a16:rowId xmlns:a16="http://schemas.microsoft.com/office/drawing/2014/main" val="654424335"/>
                  </a:ext>
                </a:extLst>
              </a:tr>
              <a:tr h="190500">
                <a:tc>
                  <a:txBody>
                    <a:bodyPr/>
                    <a:lstStyle/>
                    <a:p>
                      <a:pPr>
                        <a:lnSpc>
                          <a:spcPct val="115000"/>
                        </a:lnSpc>
                        <a:spcAft>
                          <a:spcPts val="1000"/>
                        </a:spcAft>
                      </a:pPr>
                      <a:r>
                        <a:rPr lang="pt-BR" sz="1100">
                          <a:effectLst/>
                        </a:rPr>
                        <a:t>Gerenciamento de Produtos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1000"/>
                        </a:spcAft>
                      </a:pPr>
                      <a:r>
                        <a:rPr lang="pt-BR" sz="1100" dirty="0">
                          <a:effectLst/>
                        </a:rPr>
                        <a:t>X</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22940692"/>
                  </a:ext>
                </a:extLst>
              </a:tr>
            </a:tbl>
          </a:graphicData>
        </a:graphic>
      </p:graphicFrame>
      <p:sp>
        <p:nvSpPr>
          <p:cNvPr id="9" name="Título 1">
            <a:extLst>
              <a:ext uri="{FF2B5EF4-FFF2-40B4-BE49-F238E27FC236}">
                <a16:creationId xmlns:a16="http://schemas.microsoft.com/office/drawing/2014/main" id="{4911DD88-66F0-4CF0-9371-35ED9E768DA8}"/>
              </a:ext>
            </a:extLst>
          </p:cNvPr>
          <p:cNvSpPr txBox="1">
            <a:spLocks/>
          </p:cNvSpPr>
          <p:nvPr/>
        </p:nvSpPr>
        <p:spPr>
          <a:xfrm>
            <a:off x="310599" y="1126200"/>
            <a:ext cx="2652481"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pt-BR" sz="1800" dirty="0"/>
              <a:t>Cronograma</a:t>
            </a:r>
          </a:p>
        </p:txBody>
      </p:sp>
    </p:spTree>
    <p:extLst>
      <p:ext uri="{BB962C8B-B14F-4D97-AF65-F5344CB8AC3E}">
        <p14:creationId xmlns:p14="http://schemas.microsoft.com/office/powerpoint/2010/main" val="3866563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0FFD87C-325D-4C9D-BDAF-F54AAFD1A42C}"/>
              </a:ext>
            </a:extLst>
          </p:cNvPr>
          <p:cNvSpPr>
            <a:spLocks noGrp="1"/>
          </p:cNvSpPr>
          <p:nvPr>
            <p:ph type="title"/>
          </p:nvPr>
        </p:nvSpPr>
        <p:spPr>
          <a:xfrm>
            <a:off x="311700" y="183474"/>
            <a:ext cx="8520600" cy="607800"/>
          </a:xfrm>
        </p:spPr>
        <p:txBody>
          <a:bodyPr/>
          <a:lstStyle/>
          <a:p>
            <a:r>
              <a:rPr lang="pt-BR" b="1" dirty="0"/>
              <a:t>Proposta Técnica Comercial</a:t>
            </a:r>
          </a:p>
        </p:txBody>
      </p:sp>
      <p:pic>
        <p:nvPicPr>
          <p:cNvPr id="6" name="Picture 2">
            <a:extLst>
              <a:ext uri="{FF2B5EF4-FFF2-40B4-BE49-F238E27FC236}">
                <a16:creationId xmlns:a16="http://schemas.microsoft.com/office/drawing/2014/main" id="{3405069E-04B0-461D-A7D2-90815BCB4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4911DD88-66F0-4CF0-9371-35ED9E768DA8}"/>
              </a:ext>
            </a:extLst>
          </p:cNvPr>
          <p:cNvSpPr txBox="1">
            <a:spLocks/>
          </p:cNvSpPr>
          <p:nvPr/>
        </p:nvSpPr>
        <p:spPr>
          <a:xfrm>
            <a:off x="310599" y="911035"/>
            <a:ext cx="4185201"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pt-BR" sz="1800" dirty="0"/>
              <a:t>Premissas e Confidencialidade</a:t>
            </a:r>
          </a:p>
        </p:txBody>
      </p:sp>
      <p:sp>
        <p:nvSpPr>
          <p:cNvPr id="7" name="CaixaDeTexto 6">
            <a:extLst>
              <a:ext uri="{FF2B5EF4-FFF2-40B4-BE49-F238E27FC236}">
                <a16:creationId xmlns:a16="http://schemas.microsoft.com/office/drawing/2014/main" id="{1CABAA10-74EE-4C2F-B606-68100D9380F5}"/>
              </a:ext>
            </a:extLst>
          </p:cNvPr>
          <p:cNvSpPr txBox="1"/>
          <p:nvPr/>
        </p:nvSpPr>
        <p:spPr>
          <a:xfrm>
            <a:off x="310598" y="3472266"/>
            <a:ext cx="5892082" cy="1062278"/>
          </a:xfrm>
          <a:prstGeom prst="rect">
            <a:avLst/>
          </a:prstGeom>
          <a:noFill/>
        </p:spPr>
        <p:txBody>
          <a:bodyPr wrap="square">
            <a:spAutoFit/>
          </a:bodyPr>
          <a:lstStyle/>
          <a:p>
            <a:pPr indent="449580" algn="just">
              <a:lnSpc>
                <a:spcPct val="115000"/>
              </a:lnSpc>
              <a:spcAft>
                <a:spcPts val="1000"/>
              </a:spcAft>
            </a:pPr>
            <a:r>
              <a:rPr lang="pt-BR" sz="1400" dirty="0">
                <a:solidFill>
                  <a:srgbClr val="000000"/>
                </a:solidFill>
                <a:effectLst/>
                <a:latin typeface="+mn-lt"/>
                <a:ea typeface="Abadi Extra Light" panose="020B0204020104020204" pitchFamily="34" charset="0"/>
                <a:cs typeface="Abadi Extra Light" panose="020B0204020104020204" pitchFamily="34" charset="0"/>
              </a:rPr>
              <a:t>É vedada a cópia ou divulgação de seu conteúdo, no todo ou em parte, por qualquer processo ou meio, sem a expressa autorização da FATEC MOGI DAS CRUZES, bem como o uso para quaisquer outros fins.</a:t>
            </a:r>
            <a:endParaRPr lang="pt-BR" sz="1400" dirty="0">
              <a:effectLst/>
              <a:latin typeface="+mn-lt"/>
              <a:ea typeface="Calibri" panose="020F0502020204030204" pitchFamily="34" charset="0"/>
              <a:cs typeface="Times New Roman" panose="02020603050405020304" pitchFamily="18" charset="0"/>
            </a:endParaRPr>
          </a:p>
        </p:txBody>
      </p:sp>
      <p:sp>
        <p:nvSpPr>
          <p:cNvPr id="10" name="CaixaDeTexto 9">
            <a:extLst>
              <a:ext uri="{FF2B5EF4-FFF2-40B4-BE49-F238E27FC236}">
                <a16:creationId xmlns:a16="http://schemas.microsoft.com/office/drawing/2014/main" id="{10EEA825-EFFE-45C1-AC3A-EB50E0DD7B67}"/>
              </a:ext>
            </a:extLst>
          </p:cNvPr>
          <p:cNvSpPr txBox="1"/>
          <p:nvPr/>
        </p:nvSpPr>
        <p:spPr>
          <a:xfrm>
            <a:off x="310598" y="1461643"/>
            <a:ext cx="8520599" cy="1711687"/>
          </a:xfrm>
          <a:prstGeom prst="rect">
            <a:avLst/>
          </a:prstGeom>
          <a:noFill/>
        </p:spPr>
        <p:txBody>
          <a:bodyPr wrap="square">
            <a:spAutoFit/>
          </a:bodyPr>
          <a:lstStyle/>
          <a:p>
            <a:pPr marL="342900" lvl="0" indent="-342900" algn="just">
              <a:lnSpc>
                <a:spcPct val="115000"/>
              </a:lnSpc>
              <a:spcAft>
                <a:spcPts val="400"/>
              </a:spcAft>
              <a:buFont typeface="+mj-lt"/>
              <a:buAutoNum type="arabicPeriod"/>
            </a:pPr>
            <a:r>
              <a:rPr lang="pt-BR" sz="1400" dirty="0">
                <a:solidFill>
                  <a:srgbClr val="000000"/>
                </a:solidFill>
                <a:effectLst/>
                <a:latin typeface="+mn-lt"/>
                <a:ea typeface="Abadi Extra Light" panose="020B0204020104020204" pitchFamily="34" charset="0"/>
                <a:cs typeface="Abadi Extra Light" panose="020B0204020104020204" pitchFamily="34" charset="0"/>
              </a:rPr>
              <a:t>A EB GAMES PARA CONSOLE deverá fornecer o ambiente de produção;</a:t>
            </a:r>
            <a:endParaRPr lang="pt-BR" sz="1400" dirty="0">
              <a:effectLst/>
              <a:latin typeface="+mn-lt"/>
              <a:ea typeface="Calibri" panose="020F0502020204030204" pitchFamily="34" charset="0"/>
              <a:cs typeface="Times New Roman" panose="02020603050405020304" pitchFamily="18" charset="0"/>
            </a:endParaRPr>
          </a:p>
          <a:p>
            <a:pPr marL="342900" lvl="0" indent="-342900" algn="just">
              <a:lnSpc>
                <a:spcPct val="115000"/>
              </a:lnSpc>
              <a:spcAft>
                <a:spcPts val="400"/>
              </a:spcAft>
              <a:buFont typeface="+mj-lt"/>
              <a:buAutoNum type="arabicPeriod"/>
            </a:pPr>
            <a:r>
              <a:rPr lang="pt-BR" sz="1400" dirty="0">
                <a:solidFill>
                  <a:srgbClr val="000000"/>
                </a:solidFill>
                <a:effectLst/>
                <a:latin typeface="+mn-lt"/>
                <a:ea typeface="Abadi Extra Light" panose="020B0204020104020204" pitchFamily="34" charset="0"/>
                <a:cs typeface="Abadi Extra Light" panose="020B0204020104020204" pitchFamily="34" charset="0"/>
              </a:rPr>
              <a:t>A EB GAMES PARA CONSOLE deverá informar quem será o focal point, para esclarecimentos de dúvidas técnicas e de negócio;</a:t>
            </a:r>
            <a:endParaRPr lang="pt-BR" sz="1400" dirty="0">
              <a:effectLst/>
              <a:latin typeface="+mn-lt"/>
              <a:ea typeface="Calibri" panose="020F0502020204030204" pitchFamily="34" charset="0"/>
              <a:cs typeface="Times New Roman" panose="02020603050405020304" pitchFamily="18" charset="0"/>
            </a:endParaRPr>
          </a:p>
          <a:p>
            <a:pPr marL="342900" lvl="0" indent="-342900" algn="just">
              <a:lnSpc>
                <a:spcPct val="115000"/>
              </a:lnSpc>
              <a:spcAft>
                <a:spcPts val="400"/>
              </a:spcAft>
              <a:buFont typeface="+mj-lt"/>
              <a:buAutoNum type="arabicPeriod"/>
            </a:pPr>
            <a:r>
              <a:rPr lang="pt-BR" sz="1400" dirty="0">
                <a:solidFill>
                  <a:srgbClr val="000000"/>
                </a:solidFill>
                <a:effectLst/>
                <a:latin typeface="+mn-lt"/>
                <a:ea typeface="Abadi Extra Light" panose="020B0204020104020204" pitchFamily="34" charset="0"/>
                <a:cs typeface="Abadi Extra Light" panose="020B0204020104020204" pitchFamily="34" charset="0"/>
              </a:rPr>
              <a:t>O tempo de mobilização para o início do projeto será de 10 dias após o aceite desta proposta;</a:t>
            </a:r>
            <a:endParaRPr lang="pt-BR" sz="1400" dirty="0">
              <a:effectLst/>
              <a:latin typeface="+mn-lt"/>
              <a:ea typeface="Calibri" panose="020F0502020204030204" pitchFamily="34" charset="0"/>
              <a:cs typeface="Times New Roman" panose="02020603050405020304" pitchFamily="18" charset="0"/>
            </a:endParaRPr>
          </a:p>
          <a:p>
            <a:pPr marL="342900" lvl="0" indent="-342900" algn="just">
              <a:lnSpc>
                <a:spcPct val="115000"/>
              </a:lnSpc>
              <a:spcAft>
                <a:spcPts val="400"/>
              </a:spcAft>
              <a:buFont typeface="+mj-lt"/>
              <a:buAutoNum type="arabicPeriod"/>
            </a:pPr>
            <a:r>
              <a:rPr lang="pt-BR" sz="1400" dirty="0">
                <a:solidFill>
                  <a:srgbClr val="000000"/>
                </a:solidFill>
                <a:effectLst/>
                <a:latin typeface="+mn-lt"/>
                <a:ea typeface="Abadi Extra Light" panose="020B0204020104020204" pitchFamily="34" charset="0"/>
                <a:cs typeface="Abadi Extra Light" panose="020B0204020104020204" pitchFamily="34" charset="0"/>
              </a:rPr>
              <a:t>Para início do projeto é necessário que a EB GAMES PARA CONSOLE forneça informações e registros de estoque atualmente presentes na empresa;</a:t>
            </a:r>
            <a:endParaRPr lang="pt-BR" sz="14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4666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0FFD87C-325D-4C9D-BDAF-F54AAFD1A42C}"/>
              </a:ext>
            </a:extLst>
          </p:cNvPr>
          <p:cNvSpPr>
            <a:spLocks noGrp="1"/>
          </p:cNvSpPr>
          <p:nvPr>
            <p:ph type="title"/>
          </p:nvPr>
        </p:nvSpPr>
        <p:spPr>
          <a:xfrm>
            <a:off x="311700" y="183474"/>
            <a:ext cx="8520600" cy="607800"/>
          </a:xfrm>
        </p:spPr>
        <p:txBody>
          <a:bodyPr/>
          <a:lstStyle/>
          <a:p>
            <a:r>
              <a:rPr lang="pt-BR" b="1" dirty="0"/>
              <a:t>DVP – Documento de visão de projeto</a:t>
            </a:r>
          </a:p>
        </p:txBody>
      </p:sp>
      <p:pic>
        <p:nvPicPr>
          <p:cNvPr id="6" name="Picture 2">
            <a:extLst>
              <a:ext uri="{FF2B5EF4-FFF2-40B4-BE49-F238E27FC236}">
                <a16:creationId xmlns:a16="http://schemas.microsoft.com/office/drawing/2014/main" id="{3405069E-04B0-461D-A7D2-90815BCB4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5208757B-2811-4A39-82EB-D1D262EB4B6F}"/>
              </a:ext>
            </a:extLst>
          </p:cNvPr>
          <p:cNvSpPr txBox="1"/>
          <p:nvPr/>
        </p:nvSpPr>
        <p:spPr>
          <a:xfrm>
            <a:off x="540787" y="1383953"/>
            <a:ext cx="8077200" cy="1985672"/>
          </a:xfrm>
          <a:prstGeom prst="rect">
            <a:avLst/>
          </a:prstGeom>
          <a:noFill/>
        </p:spPr>
        <p:txBody>
          <a:bodyPr wrap="square">
            <a:spAutoFit/>
          </a:bodyPr>
          <a:lstStyle/>
          <a:p>
            <a:pPr algn="just">
              <a:lnSpc>
                <a:spcPct val="200000"/>
              </a:lnSpc>
              <a:buClr>
                <a:srgbClr val="0029A0"/>
              </a:buClr>
            </a:pPr>
            <a:r>
              <a:rPr lang="pt-BR" sz="1600" dirty="0">
                <a:latin typeface="+mn-lt"/>
                <a:ea typeface="+mn-lt"/>
                <a:cs typeface="+mn-lt"/>
              </a:rPr>
              <a:t>Este documento visa trazer a visão do projeto em seu escopo prioritário e o que ele mira alcançar em seu funcionamento total, estabelecendo critérios de desenvolvimento e estruturas necessárias para seu funcionamento, exibindo as tecnologias utilizadas, padrões adotados, possibilidades etc.</a:t>
            </a:r>
            <a:endParaRPr lang="en-US" sz="1600" dirty="0">
              <a:latin typeface="+mn-lt"/>
              <a:ea typeface="+mn-lt"/>
              <a:cs typeface="+mn-lt"/>
            </a:endParaRPr>
          </a:p>
        </p:txBody>
      </p:sp>
    </p:spTree>
    <p:extLst>
      <p:ext uri="{BB962C8B-B14F-4D97-AF65-F5344CB8AC3E}">
        <p14:creationId xmlns:p14="http://schemas.microsoft.com/office/powerpoint/2010/main" val="3106020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700"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DVP- Representação da Arquitetura</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Diagrama&#10;&#10;Descrição gerada automaticamente">
            <a:extLst>
              <a:ext uri="{FF2B5EF4-FFF2-40B4-BE49-F238E27FC236}">
                <a16:creationId xmlns:a16="http://schemas.microsoft.com/office/drawing/2014/main" id="{180AF229-9E3B-462A-B470-73F47FF15E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487" y="818197"/>
            <a:ext cx="8678741" cy="4000546"/>
          </a:xfrm>
          <a:prstGeom prst="rect">
            <a:avLst/>
          </a:prstGeom>
          <a:noFill/>
          <a:ln>
            <a:noFill/>
          </a:ln>
        </p:spPr>
      </p:pic>
    </p:spTree>
    <p:extLst>
      <p:ext uri="{BB962C8B-B14F-4D97-AF65-F5344CB8AC3E}">
        <p14:creationId xmlns:p14="http://schemas.microsoft.com/office/powerpoint/2010/main" val="3814938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700"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DVP- Diagrama em pacotes</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Diagrama&#10;&#10;Descrição gerada automaticamente">
            <a:extLst>
              <a:ext uri="{FF2B5EF4-FFF2-40B4-BE49-F238E27FC236}">
                <a16:creationId xmlns:a16="http://schemas.microsoft.com/office/drawing/2014/main" id="{F1801BF7-4669-42D0-8A32-0C1CEEB3DA39}"/>
              </a:ext>
            </a:extLst>
          </p:cNvPr>
          <p:cNvPicPr>
            <a:picLocks noChangeAspect="1"/>
          </p:cNvPicPr>
          <p:nvPr/>
        </p:nvPicPr>
        <p:blipFill>
          <a:blip r:embed="rId3"/>
          <a:stretch>
            <a:fillRect/>
          </a:stretch>
        </p:blipFill>
        <p:spPr>
          <a:xfrm>
            <a:off x="1953962" y="796239"/>
            <a:ext cx="5248744" cy="4291018"/>
          </a:xfrm>
          <a:prstGeom prst="rect">
            <a:avLst/>
          </a:prstGeom>
        </p:spPr>
      </p:pic>
    </p:spTree>
    <p:extLst>
      <p:ext uri="{BB962C8B-B14F-4D97-AF65-F5344CB8AC3E}">
        <p14:creationId xmlns:p14="http://schemas.microsoft.com/office/powerpoint/2010/main" val="679641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700" y="188438"/>
            <a:ext cx="3677085"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DVP- Diagrama caso de uso </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BEE2DC0-A6F6-4C1A-B61E-D12394C5139C}"/>
              </a:ext>
            </a:extLst>
          </p:cNvPr>
          <p:cNvPicPr>
            <a:picLocks noChangeAspect="1"/>
          </p:cNvPicPr>
          <p:nvPr/>
        </p:nvPicPr>
        <p:blipFill>
          <a:blip r:embed="rId3"/>
          <a:stretch>
            <a:fillRect/>
          </a:stretch>
        </p:blipFill>
        <p:spPr>
          <a:xfrm>
            <a:off x="3200400" y="0"/>
            <a:ext cx="5239657" cy="5034329"/>
          </a:xfrm>
          <a:prstGeom prst="rect">
            <a:avLst/>
          </a:prstGeom>
        </p:spPr>
      </p:pic>
    </p:spTree>
    <p:extLst>
      <p:ext uri="{BB962C8B-B14F-4D97-AF65-F5344CB8AC3E}">
        <p14:creationId xmlns:p14="http://schemas.microsoft.com/office/powerpoint/2010/main" val="272679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Requisitos Funcionais</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ela 5">
            <a:extLst>
              <a:ext uri="{FF2B5EF4-FFF2-40B4-BE49-F238E27FC236}">
                <a16:creationId xmlns:a16="http://schemas.microsoft.com/office/drawing/2014/main" id="{9BB5B620-BAE9-4674-ADBF-0A503E831409}"/>
              </a:ext>
            </a:extLst>
          </p:cNvPr>
          <p:cNvGraphicFramePr>
            <a:graphicFrameLocks noGrp="1"/>
          </p:cNvGraphicFramePr>
          <p:nvPr>
            <p:extLst>
              <p:ext uri="{D42A27DB-BD31-4B8C-83A1-F6EECF244321}">
                <p14:modId xmlns:p14="http://schemas.microsoft.com/office/powerpoint/2010/main" val="358196325"/>
              </p:ext>
            </p:extLst>
          </p:nvPr>
        </p:nvGraphicFramePr>
        <p:xfrm>
          <a:off x="311700" y="1375569"/>
          <a:ext cx="8520600" cy="3530259"/>
        </p:xfrm>
        <a:graphic>
          <a:graphicData uri="http://schemas.openxmlformats.org/drawingml/2006/table">
            <a:tbl>
              <a:tblPr>
                <a:tableStyleId>{5C22544A-7EE6-4342-B048-85BDC9FD1C3A}</a:tableStyleId>
              </a:tblPr>
              <a:tblGrid>
                <a:gridCol w="1766671">
                  <a:extLst>
                    <a:ext uri="{9D8B030D-6E8A-4147-A177-3AD203B41FA5}">
                      <a16:colId xmlns:a16="http://schemas.microsoft.com/office/drawing/2014/main" val="248759765"/>
                    </a:ext>
                  </a:extLst>
                </a:gridCol>
                <a:gridCol w="2528007">
                  <a:extLst>
                    <a:ext uri="{9D8B030D-6E8A-4147-A177-3AD203B41FA5}">
                      <a16:colId xmlns:a16="http://schemas.microsoft.com/office/drawing/2014/main" val="1513367629"/>
                    </a:ext>
                  </a:extLst>
                </a:gridCol>
                <a:gridCol w="4225922">
                  <a:extLst>
                    <a:ext uri="{9D8B030D-6E8A-4147-A177-3AD203B41FA5}">
                      <a16:colId xmlns:a16="http://schemas.microsoft.com/office/drawing/2014/main" val="4085338803"/>
                    </a:ext>
                  </a:extLst>
                </a:gridCol>
              </a:tblGrid>
              <a:tr h="294188">
                <a:tc gridSpan="3">
                  <a:txBody>
                    <a:bodyPr/>
                    <a:lstStyle/>
                    <a:p>
                      <a:pPr>
                        <a:tabLst>
                          <a:tab pos="5626100" algn="l"/>
                        </a:tabLst>
                      </a:pPr>
                      <a:r>
                        <a:rPr lang="pt-BR" sz="1000" b="1" dirty="0">
                          <a:effectLst/>
                        </a:rPr>
                        <a:t>Grupo: Cadastro de Produtos</a:t>
                      </a:r>
                      <a:endParaRPr lang="pt-BR" sz="1100" b="1" dirty="0">
                        <a:solidFill>
                          <a:srgbClr val="000000"/>
                        </a:solidFill>
                        <a:effectLst/>
                        <a:latin typeface="Arial" panose="020B0604020202020204" pitchFamily="34" charset="0"/>
                        <a:ea typeface="Arial" panose="020B0604020202020204" pitchFamily="34" charset="0"/>
                      </a:endParaRPr>
                    </a:p>
                  </a:txBody>
                  <a:tcPr marL="68580" marR="6858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21775516"/>
                  </a:ext>
                </a:extLst>
              </a:tr>
              <a:tr h="294188">
                <a:tc>
                  <a:txBody>
                    <a:bodyPr/>
                    <a:lstStyle/>
                    <a:p>
                      <a:r>
                        <a:rPr lang="pt-BR" sz="1000">
                          <a:effectLst/>
                        </a:rPr>
                        <a:t>RF0011</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r>
                        <a:rPr lang="pt-BR" sz="1000" dirty="0">
                          <a:effectLst/>
                        </a:rPr>
                        <a:t>Cadastrar Produto</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O sistema deve manter um cadastro único para Produtos.</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547640623"/>
                  </a:ext>
                </a:extLst>
              </a:tr>
              <a:tr h="294188">
                <a:tc>
                  <a:txBody>
                    <a:bodyPr/>
                    <a:lstStyle/>
                    <a:p>
                      <a:pPr>
                        <a:tabLst>
                          <a:tab pos="5626100" algn="l"/>
                        </a:tabLst>
                      </a:pPr>
                      <a:r>
                        <a:rPr lang="pt-BR" sz="1000">
                          <a:effectLst/>
                        </a:rPr>
                        <a:t>RF0012</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Inativar cadastro de Produto</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O sistema deve possibilitar que Produtos sejam inativados.</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953671819"/>
                  </a:ext>
                </a:extLst>
              </a:tr>
              <a:tr h="588377">
                <a:tc>
                  <a:txBody>
                    <a:bodyPr/>
                    <a:lstStyle/>
                    <a:p>
                      <a:pPr>
                        <a:tabLst>
                          <a:tab pos="5626100" algn="l"/>
                        </a:tabLst>
                      </a:pPr>
                      <a:r>
                        <a:rPr lang="pt-BR" sz="1000">
                          <a:effectLst/>
                        </a:rPr>
                        <a:t>RF0013</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Inativar Produto de forma automática</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O sistema deve inativar Produtos sem estoque e que não possuem venda com valor inferior a parâmetro predefinido no sistema.</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630075568"/>
                  </a:ext>
                </a:extLst>
              </a:tr>
              <a:tr h="588377">
                <a:tc>
                  <a:txBody>
                    <a:bodyPr/>
                    <a:lstStyle/>
                    <a:p>
                      <a:pPr>
                        <a:tabLst>
                          <a:tab pos="5626100" algn="l"/>
                        </a:tabLst>
                      </a:pPr>
                      <a:r>
                        <a:rPr lang="pt-BR" sz="1000">
                          <a:effectLst/>
                        </a:rPr>
                        <a:t>RF0014</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Alterar cadastro de Produto</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O sistema deve possibilitar a alteração de dados cadastrais para os Produtos.</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588160319"/>
                  </a:ext>
                </a:extLst>
              </a:tr>
              <a:tr h="1176753">
                <a:tc>
                  <a:txBody>
                    <a:bodyPr/>
                    <a:lstStyle/>
                    <a:p>
                      <a:pPr>
                        <a:tabLst>
                          <a:tab pos="5626100" algn="l"/>
                        </a:tabLst>
                      </a:pPr>
                      <a:r>
                        <a:rPr lang="pt-BR" sz="1000">
                          <a:effectLst/>
                        </a:rPr>
                        <a:t>RF0015</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Consulta de Produtos</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O sistema deve possibilitar que um Produto seja consulta</a:t>
                      </a:r>
                      <a:endParaRPr lang="pt-BR" sz="1100" dirty="0">
                        <a:effectLst/>
                      </a:endParaRPr>
                    </a:p>
                    <a:p>
                      <a:pPr>
                        <a:tabLst>
                          <a:tab pos="5626100" algn="l"/>
                        </a:tabLst>
                      </a:pPr>
                      <a:r>
                        <a:rPr lang="pt-BR" sz="1000" dirty="0">
                          <a:effectLst/>
                        </a:rPr>
                        <a:t>do com base em um filtro definido pelo usuário. Todos os campos utilizados para identificação do Produto podem ser utilizados como filtro, tanto de forma combinada como de forma isolada.</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148481087"/>
                  </a:ext>
                </a:extLst>
              </a:tr>
              <a:tr h="294188">
                <a:tc>
                  <a:txBody>
                    <a:bodyPr/>
                    <a:lstStyle/>
                    <a:p>
                      <a:pPr>
                        <a:tabLst>
                          <a:tab pos="5626100" algn="l"/>
                        </a:tabLst>
                      </a:pPr>
                      <a:r>
                        <a:rPr lang="pt-BR" sz="1000">
                          <a:effectLst/>
                        </a:rPr>
                        <a:t>RF0016</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Ativar cadastro de Produtos</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Deve ser possível ativar o cadastro de um Produto.</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58480386"/>
                  </a:ext>
                </a:extLst>
              </a:tr>
            </a:tbl>
          </a:graphicData>
        </a:graphic>
      </p:graphicFrame>
    </p:spTree>
    <p:extLst>
      <p:ext uri="{BB962C8B-B14F-4D97-AF65-F5344CB8AC3E}">
        <p14:creationId xmlns:p14="http://schemas.microsoft.com/office/powerpoint/2010/main" val="1411591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700" y="188438"/>
            <a:ext cx="8520600" cy="607800"/>
          </a:xfrm>
          <a:prstGeom prst="rect">
            <a:avLst/>
          </a:prstGeom>
          <a:noFill/>
          <a:ln>
            <a:noFill/>
          </a:ln>
        </p:spPr>
        <p:txBody>
          <a:bodyPr spcFirstLastPara="1" wrap="square" lIns="91425" tIns="91425" rIns="91425" bIns="91425" anchor="t" anchorCtr="0">
            <a:noAutofit/>
          </a:bodyPr>
          <a:lstStyle/>
          <a:p>
            <a:r>
              <a:rPr lang="pt-BR" sz="1800" b="1" dirty="0">
                <a:latin typeface="Arial" panose="020B0604020202020204" pitchFamily="34" charset="0"/>
                <a:cs typeface="Times New Roman" panose="02020603050405020304" pitchFamily="18" charset="0"/>
              </a:rPr>
              <a:t>DVP- </a:t>
            </a:r>
            <a:r>
              <a:rPr lang="pt-BR" sz="1800" b="1" dirty="0">
                <a:effectLst/>
                <a:latin typeface="Arial" panose="020B0604020202020204" pitchFamily="34" charset="0"/>
                <a:ea typeface="Times New Roman" panose="02020603050405020304" pitchFamily="18" charset="0"/>
                <a:cs typeface="Times New Roman" panose="02020603050405020304" pitchFamily="18" charset="0"/>
              </a:rPr>
              <a:t>Diagrama de Caso de Uso de Manter Dados de Clientes (Visão Administrador)</a:t>
            </a:r>
            <a:br>
              <a:rPr lang="pt-BR" sz="1800" b="1" dirty="0">
                <a:effectLst/>
                <a:latin typeface="Arial" panose="020B0604020202020204" pitchFamily="34" charset="0"/>
                <a:ea typeface="Times New Roman" panose="02020603050405020304" pitchFamily="18" charset="0"/>
                <a:cs typeface="Times New Roman" panose="02020603050405020304" pitchFamily="18" charset="0"/>
              </a:rPr>
            </a:b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Diagrama&#10;&#10;Descrição gerada automaticamente">
            <a:extLst>
              <a:ext uri="{FF2B5EF4-FFF2-40B4-BE49-F238E27FC236}">
                <a16:creationId xmlns:a16="http://schemas.microsoft.com/office/drawing/2014/main" id="{83FD88A0-F9CF-4BDF-8802-2B5D68DC89C8}"/>
              </a:ext>
            </a:extLst>
          </p:cNvPr>
          <p:cNvPicPr>
            <a:picLocks noChangeAspect="1"/>
          </p:cNvPicPr>
          <p:nvPr/>
        </p:nvPicPr>
        <p:blipFill>
          <a:blip r:embed="rId3"/>
          <a:stretch>
            <a:fillRect/>
          </a:stretch>
        </p:blipFill>
        <p:spPr>
          <a:xfrm>
            <a:off x="2288214" y="546800"/>
            <a:ext cx="6329773" cy="4538642"/>
          </a:xfrm>
          <a:prstGeom prst="rect">
            <a:avLst/>
          </a:prstGeom>
        </p:spPr>
      </p:pic>
    </p:spTree>
    <p:extLst>
      <p:ext uri="{BB962C8B-B14F-4D97-AF65-F5344CB8AC3E}">
        <p14:creationId xmlns:p14="http://schemas.microsoft.com/office/powerpoint/2010/main" val="3759995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700" y="188438"/>
            <a:ext cx="8520600" cy="607800"/>
          </a:xfrm>
          <a:prstGeom prst="rect">
            <a:avLst/>
          </a:prstGeom>
          <a:noFill/>
          <a:ln>
            <a:noFill/>
          </a:ln>
        </p:spPr>
        <p:txBody>
          <a:bodyPr spcFirstLastPara="1" wrap="square" lIns="91425" tIns="91425" rIns="91425" bIns="91425" anchor="t" anchorCtr="0">
            <a:noAutofit/>
          </a:bodyPr>
          <a:lstStyle/>
          <a:p>
            <a:r>
              <a:rPr lang="pt-BR" sz="1800" b="1" dirty="0">
                <a:latin typeface="Arial" panose="020B0604020202020204" pitchFamily="34" charset="0"/>
                <a:cs typeface="Times New Roman" panose="02020603050405020304" pitchFamily="18" charset="0"/>
              </a:rPr>
              <a:t>DVP- </a:t>
            </a:r>
            <a:r>
              <a:rPr lang="pt-BR" sz="1800" b="1" dirty="0">
                <a:effectLst/>
                <a:latin typeface="Arial" panose="020B0604020202020204" pitchFamily="34" charset="0"/>
                <a:ea typeface="Times New Roman" panose="02020603050405020304" pitchFamily="18" charset="0"/>
                <a:cs typeface="Times New Roman" panose="02020603050405020304" pitchFamily="18" charset="0"/>
              </a:rPr>
              <a:t>Diagrama de Caso de Uso de Cadastro de Cliente (Visão do cliente)</a:t>
            </a:r>
            <a:br>
              <a:rPr lang="pt-BR" sz="1800" b="1" dirty="0">
                <a:effectLst/>
                <a:latin typeface="Arial" panose="020B0604020202020204" pitchFamily="34" charset="0"/>
                <a:ea typeface="Times New Roman" panose="02020603050405020304" pitchFamily="18" charset="0"/>
                <a:cs typeface="Times New Roman" panose="02020603050405020304" pitchFamily="18" charset="0"/>
              </a:rPr>
            </a:b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Diagrama&#10;&#10;Descrição gerada automaticamente">
            <a:extLst>
              <a:ext uri="{FF2B5EF4-FFF2-40B4-BE49-F238E27FC236}">
                <a16:creationId xmlns:a16="http://schemas.microsoft.com/office/drawing/2014/main" id="{59C8C0D5-087A-4EBA-BFD2-C7FBACD5C724}"/>
              </a:ext>
            </a:extLst>
          </p:cNvPr>
          <p:cNvPicPr>
            <a:picLocks noChangeAspect="1"/>
          </p:cNvPicPr>
          <p:nvPr/>
        </p:nvPicPr>
        <p:blipFill>
          <a:blip r:embed="rId3"/>
          <a:stretch>
            <a:fillRect/>
          </a:stretch>
        </p:blipFill>
        <p:spPr>
          <a:xfrm>
            <a:off x="1329870" y="567975"/>
            <a:ext cx="6086929" cy="4575525"/>
          </a:xfrm>
          <a:prstGeom prst="rect">
            <a:avLst/>
          </a:prstGeom>
        </p:spPr>
      </p:pic>
    </p:spTree>
    <p:extLst>
      <p:ext uri="{BB962C8B-B14F-4D97-AF65-F5344CB8AC3E}">
        <p14:creationId xmlns:p14="http://schemas.microsoft.com/office/powerpoint/2010/main" val="1258743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700" y="188438"/>
            <a:ext cx="8520600" cy="607800"/>
          </a:xfrm>
          <a:prstGeom prst="rect">
            <a:avLst/>
          </a:prstGeom>
          <a:noFill/>
          <a:ln>
            <a:noFill/>
          </a:ln>
        </p:spPr>
        <p:txBody>
          <a:bodyPr spcFirstLastPara="1" wrap="square" lIns="91425" tIns="91425" rIns="91425" bIns="91425" anchor="t" anchorCtr="0">
            <a:noAutofit/>
          </a:bodyPr>
          <a:lstStyle/>
          <a:p>
            <a:r>
              <a:rPr lang="pt-BR" sz="1800" b="1" dirty="0">
                <a:latin typeface="Arial" panose="020B0604020202020204" pitchFamily="34" charset="0"/>
                <a:cs typeface="Times New Roman" panose="02020603050405020304" pitchFamily="18" charset="0"/>
              </a:rPr>
              <a:t>DVP- </a:t>
            </a:r>
            <a:r>
              <a:rPr lang="pt-BR" sz="1800" b="1" dirty="0">
                <a:effectLst/>
                <a:latin typeface="Arial" panose="020B0604020202020204" pitchFamily="34" charset="0"/>
                <a:ea typeface="Times New Roman" panose="02020603050405020304" pitchFamily="18" charset="0"/>
                <a:cs typeface="Times New Roman" panose="02020603050405020304" pitchFamily="18" charset="0"/>
              </a:rPr>
              <a:t>Diagrama de Caso de Uso de Edição de Cliente (Visão Cliente)</a:t>
            </a:r>
            <a:br>
              <a:rPr lang="pt-BR" sz="1800" b="1" dirty="0">
                <a:effectLst/>
                <a:latin typeface="Arial" panose="020B0604020202020204" pitchFamily="34" charset="0"/>
                <a:ea typeface="Times New Roman" panose="02020603050405020304" pitchFamily="18" charset="0"/>
                <a:cs typeface="Times New Roman" panose="02020603050405020304" pitchFamily="18" charset="0"/>
              </a:rPr>
            </a:b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Diagrama&#10;&#10;Descrição gerada automaticamente">
            <a:extLst>
              <a:ext uri="{FF2B5EF4-FFF2-40B4-BE49-F238E27FC236}">
                <a16:creationId xmlns:a16="http://schemas.microsoft.com/office/drawing/2014/main" id="{6CC575C2-F4BA-4F8D-B7CF-1CD2C7BF77E5}"/>
              </a:ext>
            </a:extLst>
          </p:cNvPr>
          <p:cNvPicPr>
            <a:picLocks noChangeAspect="1"/>
          </p:cNvPicPr>
          <p:nvPr/>
        </p:nvPicPr>
        <p:blipFill>
          <a:blip r:embed="rId3"/>
          <a:stretch>
            <a:fillRect/>
          </a:stretch>
        </p:blipFill>
        <p:spPr>
          <a:xfrm>
            <a:off x="1661886" y="586111"/>
            <a:ext cx="5090523" cy="4557389"/>
          </a:xfrm>
          <a:prstGeom prst="rect">
            <a:avLst/>
          </a:prstGeom>
        </p:spPr>
      </p:pic>
    </p:spTree>
    <p:extLst>
      <p:ext uri="{BB962C8B-B14F-4D97-AF65-F5344CB8AC3E}">
        <p14:creationId xmlns:p14="http://schemas.microsoft.com/office/powerpoint/2010/main" val="765255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699" y="135098"/>
            <a:ext cx="8520600" cy="607800"/>
          </a:xfrm>
          <a:prstGeom prst="rect">
            <a:avLst/>
          </a:prstGeom>
          <a:noFill/>
          <a:ln>
            <a:noFill/>
          </a:ln>
        </p:spPr>
        <p:txBody>
          <a:bodyPr spcFirstLastPara="1" wrap="square" lIns="91425" tIns="91425" rIns="91425" bIns="91425" anchor="t" anchorCtr="0">
            <a:noAutofit/>
          </a:bodyPr>
          <a:lstStyle/>
          <a:p>
            <a:r>
              <a:rPr lang="pt-BR" sz="2400" b="1" dirty="0">
                <a:latin typeface="Arial" panose="020B0604020202020204" pitchFamily="34" charset="0"/>
                <a:cs typeface="Times New Roman" panose="02020603050405020304" pitchFamily="18" charset="0"/>
              </a:rPr>
              <a:t>DVP- </a:t>
            </a: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Diagrama de sequência - Condução</a:t>
            </a:r>
            <a:endParaRPr sz="3600"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02;p3">
            <a:extLst>
              <a:ext uri="{FF2B5EF4-FFF2-40B4-BE49-F238E27FC236}">
                <a16:creationId xmlns:a16="http://schemas.microsoft.com/office/drawing/2014/main" id="{D246CF3A-F000-4319-8972-FDCE16FEBC56}"/>
              </a:ext>
            </a:extLst>
          </p:cNvPr>
          <p:cNvSpPr txBox="1">
            <a:spLocks/>
          </p:cNvSpPr>
          <p:nvPr/>
        </p:nvSpPr>
        <p:spPr>
          <a:xfrm>
            <a:off x="5275943" y="4394377"/>
            <a:ext cx="3770669" cy="457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pt-BR" sz="900" b="1" dirty="0">
                <a:solidFill>
                  <a:srgbClr val="FF0000"/>
                </a:solidFill>
                <a:latin typeface="Arial" panose="020B0604020202020204" pitchFamily="34" charset="0"/>
                <a:cs typeface="Times New Roman" panose="02020603050405020304" pitchFamily="18" charset="0"/>
              </a:rPr>
              <a:t>Clique na imagem para ver em detalhe (Botão direito &gt; abrir link)</a:t>
            </a:r>
            <a:endParaRPr lang="pt-BR" sz="900" b="1" dirty="0">
              <a:solidFill>
                <a:srgbClr val="FF0000"/>
              </a:solidFill>
            </a:endParaRPr>
          </a:p>
        </p:txBody>
      </p:sp>
      <p:pic>
        <p:nvPicPr>
          <p:cNvPr id="7" name="Imagem 6" descr="Gráfico&#10;&#10;Descrição gerada automaticamente">
            <a:hlinkClick r:id="rId3" action="ppaction://hlinkfile"/>
            <a:extLst>
              <a:ext uri="{FF2B5EF4-FFF2-40B4-BE49-F238E27FC236}">
                <a16:creationId xmlns:a16="http://schemas.microsoft.com/office/drawing/2014/main" id="{381C65C2-02AF-4935-885E-C9E62A539520}"/>
              </a:ext>
            </a:extLst>
          </p:cNvPr>
          <p:cNvPicPr>
            <a:picLocks noChangeAspect="1"/>
          </p:cNvPicPr>
          <p:nvPr/>
        </p:nvPicPr>
        <p:blipFill>
          <a:blip r:embed="rId4"/>
          <a:stretch>
            <a:fillRect/>
          </a:stretch>
        </p:blipFill>
        <p:spPr>
          <a:xfrm>
            <a:off x="0" y="749123"/>
            <a:ext cx="9144000" cy="3645254"/>
          </a:xfrm>
          <a:prstGeom prst="rect">
            <a:avLst/>
          </a:prstGeom>
        </p:spPr>
      </p:pic>
    </p:spTree>
    <p:extLst>
      <p:ext uri="{BB962C8B-B14F-4D97-AF65-F5344CB8AC3E}">
        <p14:creationId xmlns:p14="http://schemas.microsoft.com/office/powerpoint/2010/main" val="1795412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2;p3">
            <a:extLst>
              <a:ext uri="{FF2B5EF4-FFF2-40B4-BE49-F238E27FC236}">
                <a16:creationId xmlns:a16="http://schemas.microsoft.com/office/drawing/2014/main" id="{BA19AC88-2566-489C-B95E-97AA3D3D9DDC}"/>
              </a:ext>
            </a:extLst>
          </p:cNvPr>
          <p:cNvSpPr txBox="1">
            <a:spLocks noGrp="1"/>
          </p:cNvSpPr>
          <p:nvPr>
            <p:ph type="title"/>
          </p:nvPr>
        </p:nvSpPr>
        <p:spPr>
          <a:xfrm>
            <a:off x="311699" y="135098"/>
            <a:ext cx="8520600" cy="607800"/>
          </a:xfrm>
          <a:prstGeom prst="rect">
            <a:avLst/>
          </a:prstGeom>
          <a:noFill/>
          <a:ln>
            <a:noFill/>
          </a:ln>
        </p:spPr>
        <p:txBody>
          <a:bodyPr spcFirstLastPara="1" wrap="square" lIns="91425" tIns="91425" rIns="91425" bIns="91425" anchor="t" anchorCtr="0">
            <a:noAutofit/>
          </a:bodyPr>
          <a:lstStyle/>
          <a:p>
            <a:r>
              <a:rPr lang="pt-BR" sz="2400" b="1" dirty="0">
                <a:latin typeface="Arial" panose="020B0604020202020204" pitchFamily="34" charset="0"/>
                <a:cs typeface="Times New Roman" panose="02020603050405020304" pitchFamily="18" charset="0"/>
              </a:rPr>
              <a:t>DVP- </a:t>
            </a: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Diagrama de sequência – Cadastrar Usuário</a:t>
            </a:r>
            <a:endParaRPr sz="3600" b="1" dirty="0">
              <a:solidFill>
                <a:schemeClr val="bg2">
                  <a:lumMod val="50000"/>
                </a:schemeClr>
              </a:solidFill>
            </a:endParaRPr>
          </a:p>
        </p:txBody>
      </p:sp>
      <p:pic>
        <p:nvPicPr>
          <p:cNvPr id="6" name="Picture 2">
            <a:extLst>
              <a:ext uri="{FF2B5EF4-FFF2-40B4-BE49-F238E27FC236}">
                <a16:creationId xmlns:a16="http://schemas.microsoft.com/office/drawing/2014/main" id="{79B8B946-86DE-4C6B-AFAC-EC5CCBE09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02;p3">
            <a:extLst>
              <a:ext uri="{FF2B5EF4-FFF2-40B4-BE49-F238E27FC236}">
                <a16:creationId xmlns:a16="http://schemas.microsoft.com/office/drawing/2014/main" id="{C1D1A130-647C-4675-84F5-2A5A01C5A8A6}"/>
              </a:ext>
            </a:extLst>
          </p:cNvPr>
          <p:cNvSpPr txBox="1">
            <a:spLocks/>
          </p:cNvSpPr>
          <p:nvPr/>
        </p:nvSpPr>
        <p:spPr>
          <a:xfrm>
            <a:off x="5370287" y="3975207"/>
            <a:ext cx="4194984" cy="457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pt-BR" sz="900" b="1" dirty="0">
                <a:solidFill>
                  <a:srgbClr val="FF0000"/>
                </a:solidFill>
                <a:latin typeface="Arial" panose="020B0604020202020204" pitchFamily="34" charset="0"/>
                <a:cs typeface="Times New Roman" panose="02020603050405020304" pitchFamily="18" charset="0"/>
              </a:rPr>
              <a:t>Clique na imagem para ver em detalhe (Botão direito &gt; abrir link)</a:t>
            </a:r>
            <a:endParaRPr lang="pt-BR" sz="900" b="1" dirty="0">
              <a:solidFill>
                <a:srgbClr val="FF0000"/>
              </a:solidFill>
            </a:endParaRPr>
          </a:p>
        </p:txBody>
      </p:sp>
      <p:pic>
        <p:nvPicPr>
          <p:cNvPr id="3" name="Imagem 2" descr="Uma imagem contendo Diagrama&#10;&#10;Descrição gerada automaticamente">
            <a:hlinkClick r:id="rId3" action="ppaction://hlinkfile"/>
            <a:extLst>
              <a:ext uri="{FF2B5EF4-FFF2-40B4-BE49-F238E27FC236}">
                <a16:creationId xmlns:a16="http://schemas.microsoft.com/office/drawing/2014/main" id="{47346F79-D7EC-4A28-8A00-B96EF1FF33E2}"/>
              </a:ext>
            </a:extLst>
          </p:cNvPr>
          <p:cNvPicPr>
            <a:picLocks noChangeAspect="1"/>
          </p:cNvPicPr>
          <p:nvPr/>
        </p:nvPicPr>
        <p:blipFill>
          <a:blip r:embed="rId4"/>
          <a:stretch>
            <a:fillRect/>
          </a:stretch>
        </p:blipFill>
        <p:spPr>
          <a:xfrm>
            <a:off x="0" y="1168292"/>
            <a:ext cx="9144000" cy="2806915"/>
          </a:xfrm>
          <a:prstGeom prst="rect">
            <a:avLst/>
          </a:prstGeom>
        </p:spPr>
      </p:pic>
    </p:spTree>
    <p:extLst>
      <p:ext uri="{BB962C8B-B14F-4D97-AF65-F5344CB8AC3E}">
        <p14:creationId xmlns:p14="http://schemas.microsoft.com/office/powerpoint/2010/main" val="4134083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2;p3">
            <a:extLst>
              <a:ext uri="{FF2B5EF4-FFF2-40B4-BE49-F238E27FC236}">
                <a16:creationId xmlns:a16="http://schemas.microsoft.com/office/drawing/2014/main" id="{BA19AC88-2566-489C-B95E-97AA3D3D9DDC}"/>
              </a:ext>
            </a:extLst>
          </p:cNvPr>
          <p:cNvSpPr txBox="1">
            <a:spLocks noGrp="1"/>
          </p:cNvSpPr>
          <p:nvPr>
            <p:ph type="title"/>
          </p:nvPr>
        </p:nvSpPr>
        <p:spPr>
          <a:xfrm>
            <a:off x="311699" y="135098"/>
            <a:ext cx="8520600" cy="607800"/>
          </a:xfrm>
          <a:prstGeom prst="rect">
            <a:avLst/>
          </a:prstGeom>
          <a:noFill/>
          <a:ln>
            <a:noFill/>
          </a:ln>
        </p:spPr>
        <p:txBody>
          <a:bodyPr spcFirstLastPara="1" wrap="square" lIns="91425" tIns="91425" rIns="91425" bIns="91425" anchor="t" anchorCtr="0">
            <a:noAutofit/>
          </a:bodyPr>
          <a:lstStyle/>
          <a:p>
            <a:r>
              <a:rPr lang="pt-BR" sz="2400" b="1" dirty="0">
                <a:latin typeface="Arial" panose="020B0604020202020204" pitchFamily="34" charset="0"/>
                <a:cs typeface="Times New Roman" panose="02020603050405020304" pitchFamily="18" charset="0"/>
              </a:rPr>
              <a:t>DVP- </a:t>
            </a: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Diagrama de sequência – Editar Usuário</a:t>
            </a:r>
            <a:endParaRPr sz="3600" b="1" dirty="0">
              <a:solidFill>
                <a:schemeClr val="bg2">
                  <a:lumMod val="50000"/>
                </a:schemeClr>
              </a:solidFill>
            </a:endParaRPr>
          </a:p>
        </p:txBody>
      </p:sp>
      <p:pic>
        <p:nvPicPr>
          <p:cNvPr id="6" name="Picture 2">
            <a:extLst>
              <a:ext uri="{FF2B5EF4-FFF2-40B4-BE49-F238E27FC236}">
                <a16:creationId xmlns:a16="http://schemas.microsoft.com/office/drawing/2014/main" id="{79B8B946-86DE-4C6B-AFAC-EC5CCBE09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descr="Uma imagem contendo Gráfico&#10;&#10;Descrição gerada automaticamente">
            <a:hlinkClick r:id="rId3" action="ppaction://hlinkfile"/>
            <a:extLst>
              <a:ext uri="{FF2B5EF4-FFF2-40B4-BE49-F238E27FC236}">
                <a16:creationId xmlns:a16="http://schemas.microsoft.com/office/drawing/2014/main" id="{F29DD6C9-D1DD-4B06-BF67-C177A5262299}"/>
              </a:ext>
            </a:extLst>
          </p:cNvPr>
          <p:cNvPicPr>
            <a:picLocks noChangeAspect="1"/>
          </p:cNvPicPr>
          <p:nvPr/>
        </p:nvPicPr>
        <p:blipFill>
          <a:blip r:embed="rId4"/>
          <a:stretch>
            <a:fillRect/>
          </a:stretch>
        </p:blipFill>
        <p:spPr>
          <a:xfrm>
            <a:off x="0" y="565205"/>
            <a:ext cx="9144000" cy="4578295"/>
          </a:xfrm>
          <a:prstGeom prst="rect">
            <a:avLst/>
          </a:prstGeom>
        </p:spPr>
      </p:pic>
      <p:sp>
        <p:nvSpPr>
          <p:cNvPr id="7" name="Google Shape;102;p3">
            <a:extLst>
              <a:ext uri="{FF2B5EF4-FFF2-40B4-BE49-F238E27FC236}">
                <a16:creationId xmlns:a16="http://schemas.microsoft.com/office/drawing/2014/main" id="{C1871CD8-8BF8-49BA-83F8-EA4BC57B7845}"/>
              </a:ext>
            </a:extLst>
          </p:cNvPr>
          <p:cNvSpPr txBox="1">
            <a:spLocks/>
          </p:cNvSpPr>
          <p:nvPr/>
        </p:nvSpPr>
        <p:spPr>
          <a:xfrm>
            <a:off x="5123543" y="4882144"/>
            <a:ext cx="3785183" cy="252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pt-BR" sz="900" b="1" dirty="0">
                <a:solidFill>
                  <a:srgbClr val="FF0000"/>
                </a:solidFill>
                <a:latin typeface="Arial" panose="020B0604020202020204" pitchFamily="34" charset="0"/>
                <a:cs typeface="Times New Roman" panose="02020603050405020304" pitchFamily="18" charset="0"/>
              </a:rPr>
              <a:t>Clique na imagem para ver em detalhe (Botão direito &gt; abrir link)</a:t>
            </a:r>
            <a:endParaRPr lang="pt-BR" sz="900" b="1" dirty="0">
              <a:solidFill>
                <a:srgbClr val="FF0000"/>
              </a:solidFill>
            </a:endParaRPr>
          </a:p>
        </p:txBody>
      </p:sp>
    </p:spTree>
    <p:extLst>
      <p:ext uri="{BB962C8B-B14F-4D97-AF65-F5344CB8AC3E}">
        <p14:creationId xmlns:p14="http://schemas.microsoft.com/office/powerpoint/2010/main" val="1195796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700" y="188438"/>
            <a:ext cx="8520600" cy="607800"/>
          </a:xfrm>
          <a:prstGeom prst="rect">
            <a:avLst/>
          </a:prstGeom>
          <a:noFill/>
          <a:ln>
            <a:noFill/>
          </a:ln>
        </p:spPr>
        <p:txBody>
          <a:bodyPr spcFirstLastPara="1" wrap="square" lIns="91425" tIns="91425" rIns="91425" bIns="91425" anchor="t" anchorCtr="0">
            <a:noAutofit/>
          </a:bodyPr>
          <a:lstStyle/>
          <a:p>
            <a:r>
              <a:rPr lang="pt-BR" sz="2400" b="1" dirty="0">
                <a:latin typeface="Arial" panose="020B0604020202020204" pitchFamily="34" charset="0"/>
                <a:cs typeface="Times New Roman" panose="02020603050405020304" pitchFamily="18" charset="0"/>
              </a:rPr>
              <a:t>DVP- </a:t>
            </a: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Diagrama de Camadas</a:t>
            </a:r>
            <a:endParaRPr sz="3600"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C51B78AC-F842-4945-9CF0-0A6DE6FFF6D2}"/>
              </a:ext>
            </a:extLst>
          </p:cNvPr>
          <p:cNvSpPr txBox="1"/>
          <p:nvPr/>
        </p:nvSpPr>
        <p:spPr>
          <a:xfrm>
            <a:off x="311700" y="920963"/>
            <a:ext cx="3830946" cy="307777"/>
          </a:xfrm>
          <a:prstGeom prst="rect">
            <a:avLst/>
          </a:prstGeom>
          <a:noFill/>
        </p:spPr>
        <p:txBody>
          <a:bodyPr wrap="square">
            <a:spAutoFit/>
          </a:bodyPr>
          <a:lstStyle/>
          <a:p>
            <a:pPr marL="457200" lvl="1" algn="ctr">
              <a:buSzPts val="1100"/>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Camada de Apresentação</a:t>
            </a:r>
            <a:endParaRPr lang="pt-BR" sz="1600" b="1"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7" name="Imagem 6" descr="Diagrama&#10;&#10;Descrição gerada automaticamente">
            <a:extLst>
              <a:ext uri="{FF2B5EF4-FFF2-40B4-BE49-F238E27FC236}">
                <a16:creationId xmlns:a16="http://schemas.microsoft.com/office/drawing/2014/main" id="{1D61198F-5E86-4E5A-9448-43DF21EE8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60" y="1390746"/>
            <a:ext cx="4465012" cy="3040744"/>
          </a:xfrm>
          <a:prstGeom prst="rect">
            <a:avLst/>
          </a:prstGeom>
        </p:spPr>
      </p:pic>
      <p:sp>
        <p:nvSpPr>
          <p:cNvPr id="9" name="CaixaDeTexto 8">
            <a:extLst>
              <a:ext uri="{FF2B5EF4-FFF2-40B4-BE49-F238E27FC236}">
                <a16:creationId xmlns:a16="http://schemas.microsoft.com/office/drawing/2014/main" id="{7A7217EC-E637-4452-9377-DFA34C5479EF}"/>
              </a:ext>
            </a:extLst>
          </p:cNvPr>
          <p:cNvSpPr txBox="1"/>
          <p:nvPr/>
        </p:nvSpPr>
        <p:spPr>
          <a:xfrm>
            <a:off x="4854484" y="114353"/>
            <a:ext cx="3258905" cy="307777"/>
          </a:xfrm>
          <a:prstGeom prst="rect">
            <a:avLst/>
          </a:prstGeom>
          <a:noFill/>
        </p:spPr>
        <p:txBody>
          <a:bodyPr wrap="square">
            <a:spAutoFit/>
          </a:bodyPr>
          <a:lstStyle/>
          <a:p>
            <a:pPr marL="457200" lvl="1" algn="ctr">
              <a:buSzPts val="1100"/>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Camada de Negócio</a:t>
            </a:r>
          </a:p>
        </p:txBody>
      </p:sp>
      <p:pic>
        <p:nvPicPr>
          <p:cNvPr id="10" name="Imagem 9" descr="Diagrama&#10;&#10;Descrição gerada automaticamente">
            <a:extLst>
              <a:ext uri="{FF2B5EF4-FFF2-40B4-BE49-F238E27FC236}">
                <a16:creationId xmlns:a16="http://schemas.microsoft.com/office/drawing/2014/main" id="{CB124CE9-8B97-4CD0-BFA2-0BCA8D8A00CA}"/>
              </a:ext>
            </a:extLst>
          </p:cNvPr>
          <p:cNvPicPr>
            <a:picLocks noChangeAspect="1"/>
          </p:cNvPicPr>
          <p:nvPr/>
        </p:nvPicPr>
        <p:blipFill>
          <a:blip r:embed="rId4"/>
          <a:stretch>
            <a:fillRect/>
          </a:stretch>
        </p:blipFill>
        <p:spPr>
          <a:xfrm>
            <a:off x="4727628" y="377371"/>
            <a:ext cx="3890359" cy="2194379"/>
          </a:xfrm>
          <a:prstGeom prst="rect">
            <a:avLst/>
          </a:prstGeom>
        </p:spPr>
      </p:pic>
      <p:sp>
        <p:nvSpPr>
          <p:cNvPr id="12" name="CaixaDeTexto 11">
            <a:extLst>
              <a:ext uri="{FF2B5EF4-FFF2-40B4-BE49-F238E27FC236}">
                <a16:creationId xmlns:a16="http://schemas.microsoft.com/office/drawing/2014/main" id="{5C05B869-E006-4D6D-9BEE-969E0F7FB2F7}"/>
              </a:ext>
            </a:extLst>
          </p:cNvPr>
          <p:cNvSpPr txBox="1"/>
          <p:nvPr/>
        </p:nvSpPr>
        <p:spPr>
          <a:xfrm>
            <a:off x="5080819" y="2528496"/>
            <a:ext cx="3183975" cy="307777"/>
          </a:xfrm>
          <a:prstGeom prst="rect">
            <a:avLst/>
          </a:prstGeom>
          <a:noFill/>
        </p:spPr>
        <p:txBody>
          <a:bodyPr wrap="square">
            <a:spAutoFit/>
          </a:bodyPr>
          <a:lstStyle/>
          <a:p>
            <a:pPr marL="457200" lvl="1" algn="ctr">
              <a:buSzPts val="1100"/>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Camada de Persistência</a:t>
            </a:r>
          </a:p>
        </p:txBody>
      </p:sp>
      <p:pic>
        <p:nvPicPr>
          <p:cNvPr id="13" name="Imagem 12" descr="Interface gráfica do usuário&#10;&#10;Descrição gerada automaticamente">
            <a:extLst>
              <a:ext uri="{FF2B5EF4-FFF2-40B4-BE49-F238E27FC236}">
                <a16:creationId xmlns:a16="http://schemas.microsoft.com/office/drawing/2014/main" id="{28F88B13-CE49-4E1E-B046-480605247A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3473" y="2790009"/>
            <a:ext cx="4051354" cy="2289778"/>
          </a:xfrm>
          <a:prstGeom prst="rect">
            <a:avLst/>
          </a:prstGeom>
        </p:spPr>
      </p:pic>
    </p:spTree>
    <p:extLst>
      <p:ext uri="{BB962C8B-B14F-4D97-AF65-F5344CB8AC3E}">
        <p14:creationId xmlns:p14="http://schemas.microsoft.com/office/powerpoint/2010/main" val="886824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699" y="135098"/>
            <a:ext cx="8520600" cy="607800"/>
          </a:xfrm>
          <a:prstGeom prst="rect">
            <a:avLst/>
          </a:prstGeom>
          <a:noFill/>
          <a:ln>
            <a:noFill/>
          </a:ln>
        </p:spPr>
        <p:txBody>
          <a:bodyPr spcFirstLastPara="1" wrap="square" lIns="91425" tIns="91425" rIns="91425" bIns="91425" anchor="t" anchorCtr="0">
            <a:noAutofit/>
          </a:bodyPr>
          <a:lstStyle/>
          <a:p>
            <a:r>
              <a:rPr lang="pt-BR" sz="2400" b="1" dirty="0">
                <a:latin typeface="Arial" panose="020B0604020202020204" pitchFamily="34" charset="0"/>
                <a:cs typeface="Times New Roman" panose="02020603050405020304" pitchFamily="18" charset="0"/>
              </a:rPr>
              <a:t>DVP- </a:t>
            </a: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Diagrama Classe de implementação</a:t>
            </a:r>
            <a:endParaRPr sz="3600"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m 10" descr="Diagrama&#10;&#10;Descrição gerada automaticamente">
            <a:extLst>
              <a:ext uri="{FF2B5EF4-FFF2-40B4-BE49-F238E27FC236}">
                <a16:creationId xmlns:a16="http://schemas.microsoft.com/office/drawing/2014/main" id="{A8E0CBB5-AF00-4D35-A15D-24940A847E89}"/>
              </a:ext>
            </a:extLst>
          </p:cNvPr>
          <p:cNvPicPr>
            <a:picLocks noChangeAspect="1"/>
          </p:cNvPicPr>
          <p:nvPr/>
        </p:nvPicPr>
        <p:blipFill>
          <a:blip r:embed="rId3"/>
          <a:stretch>
            <a:fillRect/>
          </a:stretch>
        </p:blipFill>
        <p:spPr>
          <a:xfrm>
            <a:off x="0" y="722356"/>
            <a:ext cx="9046612" cy="4158821"/>
          </a:xfrm>
          <a:prstGeom prst="rect">
            <a:avLst/>
          </a:prstGeom>
        </p:spPr>
      </p:pic>
    </p:spTree>
    <p:extLst>
      <p:ext uri="{BB962C8B-B14F-4D97-AF65-F5344CB8AC3E}">
        <p14:creationId xmlns:p14="http://schemas.microsoft.com/office/powerpoint/2010/main" val="2386588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699" y="135098"/>
            <a:ext cx="3403958" cy="607800"/>
          </a:xfrm>
          <a:prstGeom prst="rect">
            <a:avLst/>
          </a:prstGeom>
          <a:noFill/>
          <a:ln>
            <a:noFill/>
          </a:ln>
        </p:spPr>
        <p:txBody>
          <a:bodyPr spcFirstLastPara="1" wrap="square" lIns="91425" tIns="91425" rIns="91425" bIns="91425" anchor="t" anchorCtr="0">
            <a:noAutofit/>
          </a:bodyPr>
          <a:lstStyle/>
          <a:p>
            <a:r>
              <a:rPr lang="pt-BR" sz="2400" b="1" dirty="0">
                <a:latin typeface="Arial" panose="020B0604020202020204" pitchFamily="34" charset="0"/>
                <a:cs typeface="Times New Roman" panose="02020603050405020304" pitchFamily="18" charset="0"/>
              </a:rPr>
              <a:t>DVP- </a:t>
            </a: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Diagrama Classe de Domínio</a:t>
            </a:r>
            <a:endParaRPr sz="3600" b="1" dirty="0">
              <a:solidFill>
                <a:schemeClr val="bg2">
                  <a:lumMod val="50000"/>
                </a:schemeClr>
              </a:solidFill>
            </a:endParaRPr>
          </a:p>
        </p:txBody>
      </p:sp>
      <p:pic>
        <p:nvPicPr>
          <p:cNvPr id="6" name="Imagem 5">
            <a:extLst>
              <a:ext uri="{FF2B5EF4-FFF2-40B4-BE49-F238E27FC236}">
                <a16:creationId xmlns:a16="http://schemas.microsoft.com/office/drawing/2014/main" id="{084D67EB-C089-42CA-8185-9A970CC91512}"/>
              </a:ext>
            </a:extLst>
          </p:cNvPr>
          <p:cNvPicPr>
            <a:picLocks noChangeAspect="1"/>
          </p:cNvPicPr>
          <p:nvPr/>
        </p:nvPicPr>
        <p:blipFill>
          <a:blip r:embed="rId2"/>
          <a:stretch>
            <a:fillRect/>
          </a:stretch>
        </p:blipFill>
        <p:spPr>
          <a:xfrm>
            <a:off x="3227651" y="217714"/>
            <a:ext cx="5916349" cy="4862073"/>
          </a:xfrm>
          <a:prstGeom prst="rect">
            <a:avLst/>
          </a:prstGeom>
        </p:spPr>
      </p:pic>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534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166919" y="159559"/>
            <a:ext cx="3513541" cy="939322"/>
          </a:xfrm>
          <a:prstGeom prst="rect">
            <a:avLst/>
          </a:prstGeom>
          <a:noFill/>
          <a:ln>
            <a:noFill/>
          </a:ln>
        </p:spPr>
        <p:txBody>
          <a:bodyPr spcFirstLastPara="1" wrap="square" lIns="91425" tIns="91425" rIns="91425" bIns="91425" anchor="t" anchorCtr="0">
            <a:noAutofit/>
          </a:bodyPr>
          <a:lstStyle/>
          <a:p>
            <a:r>
              <a:rPr lang="pt-BR" sz="2400" b="1" dirty="0">
                <a:latin typeface="Arial" panose="020B0604020202020204" pitchFamily="34" charset="0"/>
                <a:cs typeface="Times New Roman" panose="02020603050405020304" pitchFamily="18" charset="0"/>
              </a:rPr>
              <a:t>DVP- </a:t>
            </a: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Banco de dados Modelo Físico </a:t>
            </a:r>
            <a:endParaRPr sz="3600"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m 10" descr="Linha do tempo&#10;&#10;Descrição gerada automaticamente">
            <a:extLst>
              <a:ext uri="{FF2B5EF4-FFF2-40B4-BE49-F238E27FC236}">
                <a16:creationId xmlns:a16="http://schemas.microsoft.com/office/drawing/2014/main" id="{7CDF538C-F6C1-45DF-B58B-26B7EDF77623}"/>
              </a:ext>
            </a:extLst>
          </p:cNvPr>
          <p:cNvPicPr>
            <a:picLocks noChangeAspect="1"/>
          </p:cNvPicPr>
          <p:nvPr/>
        </p:nvPicPr>
        <p:blipFill>
          <a:blip r:embed="rId3"/>
          <a:stretch>
            <a:fillRect/>
          </a:stretch>
        </p:blipFill>
        <p:spPr>
          <a:xfrm>
            <a:off x="3680460" y="63713"/>
            <a:ext cx="4852082" cy="5068470"/>
          </a:xfrm>
          <a:prstGeom prst="rect">
            <a:avLst/>
          </a:prstGeom>
        </p:spPr>
      </p:pic>
    </p:spTree>
    <p:extLst>
      <p:ext uri="{BB962C8B-B14F-4D97-AF65-F5344CB8AC3E}">
        <p14:creationId xmlns:p14="http://schemas.microsoft.com/office/powerpoint/2010/main" val="4030369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Requisitos Funcionais</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9FF96F68-BB6C-4209-8992-0BDB0A034DAC}"/>
              </a:ext>
            </a:extLst>
          </p:cNvPr>
          <p:cNvGraphicFramePr>
            <a:graphicFrameLocks noGrp="1"/>
          </p:cNvGraphicFramePr>
          <p:nvPr>
            <p:extLst>
              <p:ext uri="{D42A27DB-BD31-4B8C-83A1-F6EECF244321}">
                <p14:modId xmlns:p14="http://schemas.microsoft.com/office/powerpoint/2010/main" val="1960599217"/>
              </p:ext>
            </p:extLst>
          </p:nvPr>
        </p:nvGraphicFramePr>
        <p:xfrm>
          <a:off x="311700" y="1070769"/>
          <a:ext cx="8520599" cy="3885860"/>
        </p:xfrm>
        <a:graphic>
          <a:graphicData uri="http://schemas.openxmlformats.org/drawingml/2006/table">
            <a:tbl>
              <a:tblPr>
                <a:tableStyleId>{5C22544A-7EE6-4342-B048-85BDC9FD1C3A}</a:tableStyleId>
              </a:tblPr>
              <a:tblGrid>
                <a:gridCol w="1766671">
                  <a:extLst>
                    <a:ext uri="{9D8B030D-6E8A-4147-A177-3AD203B41FA5}">
                      <a16:colId xmlns:a16="http://schemas.microsoft.com/office/drawing/2014/main" val="2206637435"/>
                    </a:ext>
                  </a:extLst>
                </a:gridCol>
                <a:gridCol w="2528006">
                  <a:extLst>
                    <a:ext uri="{9D8B030D-6E8A-4147-A177-3AD203B41FA5}">
                      <a16:colId xmlns:a16="http://schemas.microsoft.com/office/drawing/2014/main" val="329135103"/>
                    </a:ext>
                  </a:extLst>
                </a:gridCol>
                <a:gridCol w="4225922">
                  <a:extLst>
                    <a:ext uri="{9D8B030D-6E8A-4147-A177-3AD203B41FA5}">
                      <a16:colId xmlns:a16="http://schemas.microsoft.com/office/drawing/2014/main" val="2786015317"/>
                    </a:ext>
                  </a:extLst>
                </a:gridCol>
              </a:tblGrid>
              <a:tr h="141620">
                <a:tc gridSpan="3">
                  <a:txBody>
                    <a:bodyPr/>
                    <a:lstStyle/>
                    <a:p>
                      <a:pPr>
                        <a:tabLst>
                          <a:tab pos="5626100" algn="l"/>
                        </a:tabLst>
                      </a:pPr>
                      <a:r>
                        <a:rPr lang="pt-BR" sz="900" b="1" dirty="0">
                          <a:effectLst/>
                        </a:rPr>
                        <a:t>Grupo: Cadastro de Clientes</a:t>
                      </a:r>
                      <a:endParaRPr lang="pt-BR" sz="900" b="1" dirty="0">
                        <a:solidFill>
                          <a:srgbClr val="000000"/>
                        </a:solidFill>
                        <a:effectLst/>
                        <a:latin typeface="Arial" panose="020B0604020202020204" pitchFamily="34" charset="0"/>
                        <a:ea typeface="Arial" panose="020B0604020202020204" pitchFamily="34" charset="0"/>
                      </a:endParaRPr>
                    </a:p>
                  </a:txBody>
                  <a:tcPr marL="51804" marR="51804"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269913045"/>
                  </a:ext>
                </a:extLst>
              </a:tr>
              <a:tr h="267446">
                <a:tc>
                  <a:txBody>
                    <a:bodyPr/>
                    <a:lstStyle/>
                    <a:p>
                      <a:r>
                        <a:rPr lang="pt-BR" sz="800">
                          <a:effectLst/>
                        </a:rPr>
                        <a:t>RF0021</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r>
                        <a:rPr lang="pt-BR" sz="800">
                          <a:effectLst/>
                        </a:rPr>
                        <a:t>Cadastrar cliente</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pPr>
                        <a:tabLst>
                          <a:tab pos="5626100" algn="l"/>
                        </a:tabLst>
                      </a:pPr>
                      <a:r>
                        <a:rPr lang="pt-BR" sz="800">
                          <a:effectLst/>
                        </a:rPr>
                        <a:t>O sistema deve possibilitar o cadastro de clientes.</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extLst>
                  <a:ext uri="{0D108BD9-81ED-4DB2-BD59-A6C34878D82A}">
                    <a16:rowId xmlns:a16="http://schemas.microsoft.com/office/drawing/2014/main" val="7659425"/>
                  </a:ext>
                </a:extLst>
              </a:tr>
              <a:tr h="267446">
                <a:tc>
                  <a:txBody>
                    <a:bodyPr/>
                    <a:lstStyle/>
                    <a:p>
                      <a:r>
                        <a:rPr lang="pt-BR" sz="800">
                          <a:effectLst/>
                        </a:rPr>
                        <a:t>RF0022</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r>
                        <a:rPr lang="pt-BR" sz="800">
                          <a:effectLst/>
                        </a:rPr>
                        <a:t>Alterar cliente</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pPr>
                        <a:tabLst>
                          <a:tab pos="5626100" algn="l"/>
                        </a:tabLst>
                      </a:pPr>
                      <a:r>
                        <a:rPr lang="pt-BR" sz="800">
                          <a:effectLst/>
                        </a:rPr>
                        <a:t>O sistema deve possibilitar a alteração de dados cadastrais de clientes.</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extLst>
                  <a:ext uri="{0D108BD9-81ED-4DB2-BD59-A6C34878D82A}">
                    <a16:rowId xmlns:a16="http://schemas.microsoft.com/office/drawing/2014/main" val="3428536532"/>
                  </a:ext>
                </a:extLst>
              </a:tr>
              <a:tr h="267446">
                <a:tc>
                  <a:txBody>
                    <a:bodyPr/>
                    <a:lstStyle/>
                    <a:p>
                      <a:r>
                        <a:rPr lang="pt-BR" sz="800" dirty="0">
                          <a:effectLst/>
                        </a:rPr>
                        <a:t>RF0023</a:t>
                      </a:r>
                      <a:endParaRPr lang="pt-BR" sz="800" dirty="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pPr>
                        <a:tabLst>
                          <a:tab pos="5626100" algn="l"/>
                        </a:tabLst>
                      </a:pPr>
                      <a:r>
                        <a:rPr lang="pt-BR" sz="800">
                          <a:effectLst/>
                        </a:rPr>
                        <a:t>Inativar cadastro de cliente</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pPr>
                        <a:tabLst>
                          <a:tab pos="5626100" algn="l"/>
                        </a:tabLst>
                      </a:pPr>
                      <a:r>
                        <a:rPr lang="pt-BR" sz="800">
                          <a:effectLst/>
                        </a:rPr>
                        <a:t>O sistema deve possibilitar que clientes sejam inativados.</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extLst>
                  <a:ext uri="{0D108BD9-81ED-4DB2-BD59-A6C34878D82A}">
                    <a16:rowId xmlns:a16="http://schemas.microsoft.com/office/drawing/2014/main" val="1061646936"/>
                  </a:ext>
                </a:extLst>
              </a:tr>
              <a:tr h="802338">
                <a:tc>
                  <a:txBody>
                    <a:bodyPr/>
                    <a:lstStyle/>
                    <a:p>
                      <a:r>
                        <a:rPr lang="pt-BR" sz="800">
                          <a:effectLst/>
                        </a:rPr>
                        <a:t>RF0024</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pPr>
                        <a:tabLst>
                          <a:tab pos="5626100" algn="l"/>
                        </a:tabLst>
                      </a:pPr>
                      <a:r>
                        <a:rPr lang="pt-BR" sz="800">
                          <a:effectLst/>
                        </a:rPr>
                        <a:t>Consulta de clientes</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pPr>
                        <a:tabLst>
                          <a:tab pos="5626100" algn="l"/>
                        </a:tabLst>
                      </a:pPr>
                      <a:r>
                        <a:rPr lang="pt-BR" sz="800">
                          <a:effectLst/>
                        </a:rPr>
                        <a:t>O sistema deve possibilitar que um cliente seja consultado com base em um filtro definido pelo usuário. Todos os campos utilizados para identificação do cliente podem ser utilizados como filtro, tanto de forma combinada como de forma isolada.</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extLst>
                  <a:ext uri="{0D108BD9-81ED-4DB2-BD59-A6C34878D82A}">
                    <a16:rowId xmlns:a16="http://schemas.microsoft.com/office/drawing/2014/main" val="2105598992"/>
                  </a:ext>
                </a:extLst>
              </a:tr>
              <a:tr h="401168">
                <a:tc>
                  <a:txBody>
                    <a:bodyPr/>
                    <a:lstStyle/>
                    <a:p>
                      <a:r>
                        <a:rPr lang="pt-BR" sz="800">
                          <a:effectLst/>
                        </a:rPr>
                        <a:t>RF0025</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r>
                        <a:rPr lang="pt-BR" sz="800">
                          <a:effectLst/>
                        </a:rPr>
                        <a:t>Consulta de transações</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pPr>
                        <a:tabLst>
                          <a:tab pos="5626100" algn="l"/>
                        </a:tabLst>
                      </a:pPr>
                      <a:r>
                        <a:rPr lang="pt-BR" sz="800">
                          <a:effectLst/>
                        </a:rPr>
                        <a:t>O sistema deve disponibilizar no cadastro de clientes a consulta de todas transações já realizadas por ele.</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extLst>
                  <a:ext uri="{0D108BD9-81ED-4DB2-BD59-A6C34878D82A}">
                    <a16:rowId xmlns:a16="http://schemas.microsoft.com/office/drawing/2014/main" val="1373053476"/>
                  </a:ext>
                </a:extLst>
              </a:tr>
              <a:tr h="668614">
                <a:tc>
                  <a:txBody>
                    <a:bodyPr/>
                    <a:lstStyle/>
                    <a:p>
                      <a:r>
                        <a:rPr lang="pt-BR" sz="800">
                          <a:effectLst/>
                        </a:rPr>
                        <a:t>RF0026</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r>
                        <a:rPr lang="pt-BR" sz="800">
                          <a:effectLst/>
                        </a:rPr>
                        <a:t>Cadastro de endereços de entrega</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pPr>
                        <a:tabLst>
                          <a:tab pos="5626100" algn="l"/>
                        </a:tabLst>
                      </a:pPr>
                      <a:r>
                        <a:rPr lang="pt-BR" sz="800">
                          <a:effectLst/>
                        </a:rPr>
                        <a:t>Deve ser possível associar diversos endereços de entrega ao cadastro de um cliente. Cada cadastro de endereço deve ser identificado com um nome composto de uma frase curta. </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extLst>
                  <a:ext uri="{0D108BD9-81ED-4DB2-BD59-A6C34878D82A}">
                    <a16:rowId xmlns:a16="http://schemas.microsoft.com/office/drawing/2014/main" val="2268041236"/>
                  </a:ext>
                </a:extLst>
              </a:tr>
              <a:tr h="534891">
                <a:tc>
                  <a:txBody>
                    <a:bodyPr/>
                    <a:lstStyle/>
                    <a:p>
                      <a:r>
                        <a:rPr lang="pt-BR" sz="800">
                          <a:effectLst/>
                        </a:rPr>
                        <a:t>RF0027</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r>
                        <a:rPr lang="pt-BR" sz="800">
                          <a:effectLst/>
                        </a:rPr>
                        <a:t>Cadastro de cartões de crédito</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pPr>
                        <a:tabLst>
                          <a:tab pos="5626100" algn="l"/>
                        </a:tabLst>
                      </a:pPr>
                      <a:r>
                        <a:rPr lang="pt-BR" sz="800">
                          <a:effectLst/>
                        </a:rPr>
                        <a:t>Deve ser possível associar diversos cartões de crédito ao cadastro de um cliente. Deve haver um cartão de crédito configurado como preferencial. </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extLst>
                  <a:ext uri="{0D108BD9-81ED-4DB2-BD59-A6C34878D82A}">
                    <a16:rowId xmlns:a16="http://schemas.microsoft.com/office/drawing/2014/main" val="3846971138"/>
                  </a:ext>
                </a:extLst>
              </a:tr>
              <a:tr h="534891">
                <a:tc>
                  <a:txBody>
                    <a:bodyPr/>
                    <a:lstStyle/>
                    <a:p>
                      <a:r>
                        <a:rPr lang="pt-BR" sz="800">
                          <a:effectLst/>
                        </a:rPr>
                        <a:t>RF0028</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r>
                        <a:rPr lang="pt-BR" sz="800">
                          <a:effectLst/>
                        </a:rPr>
                        <a:t>Alteração apenas de senha</a:t>
                      </a:r>
                      <a:endParaRPr lang="pt-BR" sz="800">
                        <a:solidFill>
                          <a:srgbClr val="000000"/>
                        </a:solidFill>
                        <a:effectLst/>
                        <a:latin typeface="Arial" panose="020B0604020202020204" pitchFamily="34" charset="0"/>
                        <a:ea typeface="Arial" panose="020B0604020202020204" pitchFamily="34" charset="0"/>
                      </a:endParaRPr>
                    </a:p>
                  </a:txBody>
                  <a:tcPr marL="51804" marR="51804" marT="0" marB="0"/>
                </a:tc>
                <a:tc>
                  <a:txBody>
                    <a:bodyPr/>
                    <a:lstStyle/>
                    <a:p>
                      <a:pPr>
                        <a:tabLst>
                          <a:tab pos="5626100" algn="l"/>
                        </a:tabLst>
                      </a:pPr>
                      <a:r>
                        <a:rPr lang="pt-BR" sz="800" dirty="0">
                          <a:effectLst/>
                        </a:rPr>
                        <a:t>O sistema deve possibilitar que a senha do usuário seja alterada sem que seja necessária a alteração de todos os dados cadastrais. </a:t>
                      </a:r>
                      <a:endParaRPr lang="pt-BR" sz="800" dirty="0">
                        <a:solidFill>
                          <a:srgbClr val="000000"/>
                        </a:solidFill>
                        <a:effectLst/>
                        <a:latin typeface="Arial" panose="020B0604020202020204" pitchFamily="34" charset="0"/>
                        <a:ea typeface="Arial" panose="020B0604020202020204" pitchFamily="34" charset="0"/>
                      </a:endParaRPr>
                    </a:p>
                  </a:txBody>
                  <a:tcPr marL="51804" marR="51804" marT="0" marB="0"/>
                </a:tc>
                <a:extLst>
                  <a:ext uri="{0D108BD9-81ED-4DB2-BD59-A6C34878D82A}">
                    <a16:rowId xmlns:a16="http://schemas.microsoft.com/office/drawing/2014/main" val="1412114493"/>
                  </a:ext>
                </a:extLst>
              </a:tr>
            </a:tbl>
          </a:graphicData>
        </a:graphic>
      </p:graphicFrame>
    </p:spTree>
    <p:extLst>
      <p:ext uri="{BB962C8B-B14F-4D97-AF65-F5344CB8AC3E}">
        <p14:creationId xmlns:p14="http://schemas.microsoft.com/office/powerpoint/2010/main" val="1877928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311699" y="135098"/>
            <a:ext cx="8520600" cy="607800"/>
          </a:xfrm>
          <a:prstGeom prst="rect">
            <a:avLst/>
          </a:prstGeom>
          <a:noFill/>
          <a:ln>
            <a:noFill/>
          </a:ln>
        </p:spPr>
        <p:txBody>
          <a:bodyPr spcFirstLastPara="1" wrap="square" lIns="91425" tIns="91425" rIns="91425" bIns="91425" anchor="t" anchorCtr="0">
            <a:noAutofit/>
          </a:bodyPr>
          <a:lstStyle/>
          <a:p>
            <a:r>
              <a:rPr lang="pt-BR" sz="2400" b="1" dirty="0">
                <a:latin typeface="Arial" panose="020B0604020202020204" pitchFamily="34" charset="0"/>
                <a:cs typeface="Times New Roman" panose="02020603050405020304" pitchFamily="18" charset="0"/>
              </a:rPr>
              <a:t>DVP- </a:t>
            </a: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Banco de dados – Modelo lógico  </a:t>
            </a:r>
            <a:endParaRPr sz="3600"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Diagrama, Esquemático&#10;&#10;Descrição gerada automaticamente">
            <a:extLst>
              <a:ext uri="{FF2B5EF4-FFF2-40B4-BE49-F238E27FC236}">
                <a16:creationId xmlns:a16="http://schemas.microsoft.com/office/drawing/2014/main" id="{6238F7ED-A60E-45CF-953E-C5F96CE4DCEB}"/>
              </a:ext>
            </a:extLst>
          </p:cNvPr>
          <p:cNvPicPr>
            <a:picLocks noChangeAspect="1"/>
          </p:cNvPicPr>
          <p:nvPr/>
        </p:nvPicPr>
        <p:blipFill>
          <a:blip r:embed="rId3"/>
          <a:stretch>
            <a:fillRect/>
          </a:stretch>
        </p:blipFill>
        <p:spPr>
          <a:xfrm>
            <a:off x="4381" y="814283"/>
            <a:ext cx="9139619" cy="4067332"/>
          </a:xfrm>
          <a:prstGeom prst="rect">
            <a:avLst/>
          </a:prstGeom>
        </p:spPr>
      </p:pic>
    </p:spTree>
    <p:extLst>
      <p:ext uri="{BB962C8B-B14F-4D97-AF65-F5344CB8AC3E}">
        <p14:creationId xmlns:p14="http://schemas.microsoft.com/office/powerpoint/2010/main" val="1991931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946686F-7C8F-4874-AB4D-48397F2C3C44}"/>
              </a:ext>
            </a:extLst>
          </p:cNvPr>
          <p:cNvPicPr>
            <a:picLocks noChangeAspect="1"/>
          </p:cNvPicPr>
          <p:nvPr/>
        </p:nvPicPr>
        <p:blipFill>
          <a:blip r:embed="rId2"/>
          <a:stretch>
            <a:fillRect/>
          </a:stretch>
        </p:blipFill>
        <p:spPr>
          <a:xfrm>
            <a:off x="518608" y="595086"/>
            <a:ext cx="3862489" cy="4548414"/>
          </a:xfrm>
          <a:prstGeom prst="rect">
            <a:avLst/>
          </a:prstGeom>
        </p:spPr>
      </p:pic>
      <p:pic>
        <p:nvPicPr>
          <p:cNvPr id="7" name="Imagem 6">
            <a:extLst>
              <a:ext uri="{FF2B5EF4-FFF2-40B4-BE49-F238E27FC236}">
                <a16:creationId xmlns:a16="http://schemas.microsoft.com/office/drawing/2014/main" id="{FC7701D4-C22F-44A0-A6CD-89A29C557FD6}"/>
              </a:ext>
            </a:extLst>
          </p:cNvPr>
          <p:cNvPicPr>
            <a:picLocks noChangeAspect="1"/>
          </p:cNvPicPr>
          <p:nvPr/>
        </p:nvPicPr>
        <p:blipFill>
          <a:blip r:embed="rId3"/>
          <a:stretch>
            <a:fillRect/>
          </a:stretch>
        </p:blipFill>
        <p:spPr>
          <a:xfrm>
            <a:off x="5172169" y="63713"/>
            <a:ext cx="3275145" cy="4228525"/>
          </a:xfrm>
          <a:prstGeom prst="rect">
            <a:avLst/>
          </a:prstGeom>
        </p:spPr>
      </p:pic>
      <p:pic>
        <p:nvPicPr>
          <p:cNvPr id="9" name="Imagem 8">
            <a:extLst>
              <a:ext uri="{FF2B5EF4-FFF2-40B4-BE49-F238E27FC236}">
                <a16:creationId xmlns:a16="http://schemas.microsoft.com/office/drawing/2014/main" id="{1559BD5A-1FD1-42E2-9745-A04B7DA48D63}"/>
              </a:ext>
            </a:extLst>
          </p:cNvPr>
          <p:cNvPicPr>
            <a:picLocks noChangeAspect="1"/>
          </p:cNvPicPr>
          <p:nvPr/>
        </p:nvPicPr>
        <p:blipFill>
          <a:blip r:embed="rId4"/>
          <a:stretch>
            <a:fillRect/>
          </a:stretch>
        </p:blipFill>
        <p:spPr>
          <a:xfrm>
            <a:off x="5172169" y="4292238"/>
            <a:ext cx="3275145" cy="803732"/>
          </a:xfrm>
          <a:prstGeom prst="rect">
            <a:avLst/>
          </a:prstGeom>
        </p:spPr>
      </p:pic>
      <p:pic>
        <p:nvPicPr>
          <p:cNvPr id="18" name="Picture 2">
            <a:extLst>
              <a:ext uri="{FF2B5EF4-FFF2-40B4-BE49-F238E27FC236}">
                <a16:creationId xmlns:a16="http://schemas.microsoft.com/office/drawing/2014/main" id="{6813EE95-8E29-43FD-9973-8A2729774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6244" y="63713"/>
            <a:ext cx="291887" cy="29188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2;p3">
            <a:extLst>
              <a:ext uri="{FF2B5EF4-FFF2-40B4-BE49-F238E27FC236}">
                <a16:creationId xmlns:a16="http://schemas.microsoft.com/office/drawing/2014/main" id="{80B04A7D-115A-4B21-9623-07FE42F98C3E}"/>
              </a:ext>
            </a:extLst>
          </p:cNvPr>
          <p:cNvSpPr txBox="1">
            <a:spLocks noGrp="1"/>
          </p:cNvSpPr>
          <p:nvPr>
            <p:ph type="title"/>
          </p:nvPr>
        </p:nvSpPr>
        <p:spPr>
          <a:xfrm>
            <a:off x="242146" y="51700"/>
            <a:ext cx="4775558" cy="607800"/>
          </a:xfrm>
          <a:prstGeom prst="rect">
            <a:avLst/>
          </a:prstGeom>
          <a:noFill/>
          <a:ln>
            <a:noFill/>
          </a:ln>
        </p:spPr>
        <p:txBody>
          <a:bodyPr spcFirstLastPara="1" wrap="square" lIns="91425" tIns="91425" rIns="91425" bIns="91425" anchor="t" anchorCtr="0">
            <a:noAutofit/>
          </a:bodyPr>
          <a:lstStyle/>
          <a:p>
            <a:r>
              <a:rPr lang="pt-BR" sz="2400" b="1" dirty="0">
                <a:latin typeface="Arial" panose="020B0604020202020204" pitchFamily="34" charset="0"/>
                <a:cs typeface="Times New Roman" panose="02020603050405020304" pitchFamily="18" charset="0"/>
              </a:rPr>
              <a:t>DVP- </a:t>
            </a:r>
            <a:r>
              <a:rPr lang="pt-BR" sz="2000" b="1" dirty="0">
                <a:effectLst/>
                <a:latin typeface="Arial" panose="020B0604020202020204" pitchFamily="34" charset="0"/>
                <a:ea typeface="Times New Roman" panose="02020603050405020304" pitchFamily="18" charset="0"/>
                <a:cs typeface="Times New Roman" panose="02020603050405020304" pitchFamily="18" charset="0"/>
              </a:rPr>
              <a:t>Mapeamento Objeto Relacional</a:t>
            </a:r>
            <a:endParaRPr sz="3600" b="1" dirty="0">
              <a:solidFill>
                <a:schemeClr val="bg2">
                  <a:lumMod val="50000"/>
                </a:schemeClr>
              </a:solidFill>
            </a:endParaRPr>
          </a:p>
        </p:txBody>
      </p:sp>
    </p:spTree>
    <p:extLst>
      <p:ext uri="{BB962C8B-B14F-4D97-AF65-F5344CB8AC3E}">
        <p14:creationId xmlns:p14="http://schemas.microsoft.com/office/powerpoint/2010/main" val="1738904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C0AF61-C3E9-4514-B6FC-94E0BDC19189}"/>
              </a:ext>
            </a:extLst>
          </p:cNvPr>
          <p:cNvSpPr>
            <a:spLocks noGrp="1"/>
          </p:cNvSpPr>
          <p:nvPr>
            <p:ph type="title"/>
          </p:nvPr>
        </p:nvSpPr>
        <p:spPr>
          <a:xfrm>
            <a:off x="311699" y="162131"/>
            <a:ext cx="8520600" cy="607800"/>
          </a:xfrm>
        </p:spPr>
        <p:txBody>
          <a:bodyPr/>
          <a:lstStyle/>
          <a:p>
            <a:r>
              <a:rPr lang="pt-BR" b="1" dirty="0"/>
              <a:t>DVP – Visão de Implantação</a:t>
            </a:r>
          </a:p>
        </p:txBody>
      </p:sp>
      <p:pic>
        <p:nvPicPr>
          <p:cNvPr id="6" name="Picture 2">
            <a:extLst>
              <a:ext uri="{FF2B5EF4-FFF2-40B4-BE49-F238E27FC236}">
                <a16:creationId xmlns:a16="http://schemas.microsoft.com/office/drawing/2014/main" id="{D290E5FD-FD2C-4EB3-AC0E-228AD337B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Diagrama&#10;&#10;Descrição gerada automaticamente">
            <a:extLst>
              <a:ext uri="{FF2B5EF4-FFF2-40B4-BE49-F238E27FC236}">
                <a16:creationId xmlns:a16="http://schemas.microsoft.com/office/drawing/2014/main" id="{8CB219ED-F29F-498B-9BCC-0DF5F3721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251" y="868349"/>
            <a:ext cx="6055496" cy="4191919"/>
          </a:xfrm>
          <a:prstGeom prst="rect">
            <a:avLst/>
          </a:prstGeom>
        </p:spPr>
      </p:pic>
    </p:spTree>
    <p:extLst>
      <p:ext uri="{BB962C8B-B14F-4D97-AF65-F5344CB8AC3E}">
        <p14:creationId xmlns:p14="http://schemas.microsoft.com/office/powerpoint/2010/main" val="1140747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C0AF61-C3E9-4514-B6FC-94E0BDC19189}"/>
              </a:ext>
            </a:extLst>
          </p:cNvPr>
          <p:cNvSpPr>
            <a:spLocks noGrp="1"/>
          </p:cNvSpPr>
          <p:nvPr>
            <p:ph type="title"/>
          </p:nvPr>
        </p:nvSpPr>
        <p:spPr/>
        <p:txBody>
          <a:bodyPr/>
          <a:lstStyle/>
          <a:p>
            <a:r>
              <a:rPr lang="pt-BR" b="1" dirty="0"/>
              <a:t>Estrutura da codificação</a:t>
            </a:r>
          </a:p>
        </p:txBody>
      </p:sp>
      <p:pic>
        <p:nvPicPr>
          <p:cNvPr id="5" name="Imagem 4">
            <a:extLst>
              <a:ext uri="{FF2B5EF4-FFF2-40B4-BE49-F238E27FC236}">
                <a16:creationId xmlns:a16="http://schemas.microsoft.com/office/drawing/2014/main" id="{61E1A5FA-5DD9-4C36-9875-0F3AC1A5D8BD}"/>
              </a:ext>
            </a:extLst>
          </p:cNvPr>
          <p:cNvPicPr>
            <a:picLocks noChangeAspect="1"/>
          </p:cNvPicPr>
          <p:nvPr/>
        </p:nvPicPr>
        <p:blipFill>
          <a:blip r:embed="rId2"/>
          <a:stretch>
            <a:fillRect/>
          </a:stretch>
        </p:blipFill>
        <p:spPr>
          <a:xfrm>
            <a:off x="311700" y="1121799"/>
            <a:ext cx="4610743" cy="3524742"/>
          </a:xfrm>
          <a:prstGeom prst="rect">
            <a:avLst/>
          </a:prstGeom>
        </p:spPr>
      </p:pic>
      <p:pic>
        <p:nvPicPr>
          <p:cNvPr id="6" name="Picture 2">
            <a:extLst>
              <a:ext uri="{FF2B5EF4-FFF2-40B4-BE49-F238E27FC236}">
                <a16:creationId xmlns:a16="http://schemas.microsoft.com/office/drawing/2014/main" id="{D290E5FD-FD2C-4EB3-AC0E-228AD337B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818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ctrTitle"/>
          </p:nvPr>
        </p:nvSpPr>
        <p:spPr>
          <a:xfrm>
            <a:off x="598088" y="2220750"/>
            <a:ext cx="7631400" cy="702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4200"/>
              <a:buNone/>
            </a:pPr>
            <a:r>
              <a:rPr lang="pt-BR" sz="4800" b="1" dirty="0">
                <a:solidFill>
                  <a:srgbClr val="FFFFFF"/>
                </a:solidFill>
                <a:latin typeface="Arial"/>
                <a:ea typeface="Arial"/>
                <a:cs typeface="Arial"/>
                <a:sym typeface="Arial"/>
              </a:rPr>
              <a:t>Telas</a:t>
            </a:r>
            <a:endParaRPr lang="pt-BR" sz="6600" b="1" dirty="0"/>
          </a:p>
        </p:txBody>
      </p:sp>
      <p:pic>
        <p:nvPicPr>
          <p:cNvPr id="87" name="Google Shape;87;p1"/>
          <p:cNvPicPr preferRelativeResize="0"/>
          <p:nvPr/>
        </p:nvPicPr>
        <p:blipFill rotWithShape="1">
          <a:blip r:embed="rId3">
            <a:alphaModFix/>
          </a:blip>
          <a:srcRect/>
          <a:stretch/>
        </p:blipFill>
        <p:spPr>
          <a:xfrm>
            <a:off x="99304" y="224463"/>
            <a:ext cx="997568" cy="702001"/>
          </a:xfrm>
          <a:prstGeom prst="rect">
            <a:avLst/>
          </a:prstGeom>
          <a:noFill/>
          <a:ln>
            <a:noFill/>
          </a:ln>
        </p:spPr>
      </p:pic>
      <p:pic>
        <p:nvPicPr>
          <p:cNvPr id="88" name="Google Shape;88;p1"/>
          <p:cNvPicPr preferRelativeResize="0"/>
          <p:nvPr/>
        </p:nvPicPr>
        <p:blipFill rotWithShape="1">
          <a:blip r:embed="rId4">
            <a:alphaModFix/>
          </a:blip>
          <a:srcRect/>
          <a:stretch/>
        </p:blipFill>
        <p:spPr>
          <a:xfrm>
            <a:off x="1394640" y="144414"/>
            <a:ext cx="884103" cy="980444"/>
          </a:xfrm>
          <a:prstGeom prst="rect">
            <a:avLst/>
          </a:prstGeom>
          <a:noFill/>
          <a:ln>
            <a:noFill/>
          </a:ln>
        </p:spPr>
      </p:pic>
      <p:pic>
        <p:nvPicPr>
          <p:cNvPr id="2050" name="Picture 2">
            <a:extLst>
              <a:ext uri="{FF2B5EF4-FFF2-40B4-BE49-F238E27FC236}">
                <a16:creationId xmlns:a16="http://schemas.microsoft.com/office/drawing/2014/main" id="{7D3604E0-93B3-4AD0-BA0E-91B99F679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2114" y="3372970"/>
            <a:ext cx="1119201" cy="11192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85;p1">
            <a:extLst>
              <a:ext uri="{FF2B5EF4-FFF2-40B4-BE49-F238E27FC236}">
                <a16:creationId xmlns:a16="http://schemas.microsoft.com/office/drawing/2014/main" id="{AA08CB3C-2692-419F-B9DF-41A94C984417}"/>
              </a:ext>
            </a:extLst>
          </p:cNvPr>
          <p:cNvSpPr txBox="1">
            <a:spLocks/>
          </p:cNvSpPr>
          <p:nvPr/>
        </p:nvSpPr>
        <p:spPr>
          <a:xfrm>
            <a:off x="3621315" y="3509200"/>
            <a:ext cx="2656114" cy="702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9pPr>
          </a:lstStyle>
          <a:p>
            <a:pPr algn="ctr">
              <a:lnSpc>
                <a:spcPct val="115000"/>
              </a:lnSpc>
            </a:pPr>
            <a:r>
              <a:rPr lang="pt-BR" sz="2900" b="1" dirty="0" err="1">
                <a:solidFill>
                  <a:srgbClr val="FFFFFF"/>
                </a:solidFill>
              </a:rPr>
              <a:t>GamesFun</a:t>
            </a:r>
            <a:endParaRPr lang="pt-BR" b="1" dirty="0"/>
          </a:p>
        </p:txBody>
      </p:sp>
    </p:spTree>
    <p:extLst>
      <p:ext uri="{BB962C8B-B14F-4D97-AF65-F5344CB8AC3E}">
        <p14:creationId xmlns:p14="http://schemas.microsoft.com/office/powerpoint/2010/main" val="789887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b="1" dirty="0"/>
              <a:t>Tela Home Cliente</a:t>
            </a:r>
          </a:p>
        </p:txBody>
      </p:sp>
      <p:pic>
        <p:nvPicPr>
          <p:cNvPr id="4" name="Imagem 3">
            <a:extLst>
              <a:ext uri="{FF2B5EF4-FFF2-40B4-BE49-F238E27FC236}">
                <a16:creationId xmlns:a16="http://schemas.microsoft.com/office/drawing/2014/main" id="{10F7BB5E-CBF3-4859-816D-96DC7DD563AA}"/>
              </a:ext>
            </a:extLst>
          </p:cNvPr>
          <p:cNvPicPr>
            <a:picLocks noChangeAspect="1"/>
          </p:cNvPicPr>
          <p:nvPr/>
        </p:nvPicPr>
        <p:blipFill>
          <a:blip r:embed="rId2"/>
          <a:stretch>
            <a:fillRect/>
          </a:stretch>
        </p:blipFill>
        <p:spPr>
          <a:xfrm>
            <a:off x="576996" y="649120"/>
            <a:ext cx="7990008" cy="4494380"/>
          </a:xfrm>
          <a:prstGeom prst="rect">
            <a:avLst/>
          </a:prstGeom>
        </p:spPr>
      </p:pic>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45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b="1" dirty="0"/>
              <a:t>Tela Home Cliente Login</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69A0F7BD-AEBB-4107-AA07-87181E9622AD}"/>
              </a:ext>
            </a:extLst>
          </p:cNvPr>
          <p:cNvPicPr>
            <a:picLocks noChangeAspect="1"/>
          </p:cNvPicPr>
          <p:nvPr/>
        </p:nvPicPr>
        <p:blipFill>
          <a:blip r:embed="rId3"/>
          <a:stretch>
            <a:fillRect/>
          </a:stretch>
        </p:blipFill>
        <p:spPr>
          <a:xfrm>
            <a:off x="579846" y="652327"/>
            <a:ext cx="7984308" cy="4491173"/>
          </a:xfrm>
          <a:prstGeom prst="rect">
            <a:avLst/>
          </a:prstGeom>
        </p:spPr>
      </p:pic>
    </p:spTree>
    <p:extLst>
      <p:ext uri="{BB962C8B-B14F-4D97-AF65-F5344CB8AC3E}">
        <p14:creationId xmlns:p14="http://schemas.microsoft.com/office/powerpoint/2010/main" val="3895985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b="1" dirty="0"/>
              <a:t>Tela Cliente Criação Conta</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8E77893C-367A-44D8-9D22-34330885487C}"/>
              </a:ext>
            </a:extLst>
          </p:cNvPr>
          <p:cNvPicPr>
            <a:picLocks noChangeAspect="1"/>
          </p:cNvPicPr>
          <p:nvPr/>
        </p:nvPicPr>
        <p:blipFill>
          <a:blip r:embed="rId3"/>
          <a:stretch>
            <a:fillRect/>
          </a:stretch>
        </p:blipFill>
        <p:spPr>
          <a:xfrm>
            <a:off x="776514" y="674900"/>
            <a:ext cx="7730883" cy="4348622"/>
          </a:xfrm>
          <a:prstGeom prst="rect">
            <a:avLst/>
          </a:prstGeom>
        </p:spPr>
      </p:pic>
    </p:spTree>
    <p:extLst>
      <p:ext uri="{BB962C8B-B14F-4D97-AF65-F5344CB8AC3E}">
        <p14:creationId xmlns:p14="http://schemas.microsoft.com/office/powerpoint/2010/main" val="250049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b="1" dirty="0"/>
              <a:t>Tela Cliente Criação Conta</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81C30AE8-40BB-47A2-AD0B-FBE56227DC86}"/>
              </a:ext>
            </a:extLst>
          </p:cNvPr>
          <p:cNvPicPr>
            <a:picLocks noChangeAspect="1"/>
          </p:cNvPicPr>
          <p:nvPr/>
        </p:nvPicPr>
        <p:blipFill>
          <a:blip r:embed="rId3"/>
          <a:stretch>
            <a:fillRect/>
          </a:stretch>
        </p:blipFill>
        <p:spPr>
          <a:xfrm>
            <a:off x="617165" y="674900"/>
            <a:ext cx="7824888" cy="4401500"/>
          </a:xfrm>
          <a:prstGeom prst="rect">
            <a:avLst/>
          </a:prstGeom>
        </p:spPr>
      </p:pic>
    </p:spTree>
    <p:extLst>
      <p:ext uri="{BB962C8B-B14F-4D97-AF65-F5344CB8AC3E}">
        <p14:creationId xmlns:p14="http://schemas.microsoft.com/office/powerpoint/2010/main" val="2993124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b="1" dirty="0"/>
              <a:t>Tela Cliente Cupons</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D78CD6A9-B85B-4234-B446-3361B7885C8E}"/>
              </a:ext>
            </a:extLst>
          </p:cNvPr>
          <p:cNvPicPr>
            <a:picLocks noChangeAspect="1"/>
          </p:cNvPicPr>
          <p:nvPr/>
        </p:nvPicPr>
        <p:blipFill>
          <a:blip r:embed="rId3"/>
          <a:stretch>
            <a:fillRect/>
          </a:stretch>
        </p:blipFill>
        <p:spPr>
          <a:xfrm>
            <a:off x="512199" y="1059180"/>
            <a:ext cx="8105788" cy="3504483"/>
          </a:xfrm>
          <a:prstGeom prst="rect">
            <a:avLst/>
          </a:prstGeom>
        </p:spPr>
      </p:pic>
    </p:spTree>
    <p:extLst>
      <p:ext uri="{BB962C8B-B14F-4D97-AF65-F5344CB8AC3E}">
        <p14:creationId xmlns:p14="http://schemas.microsoft.com/office/powerpoint/2010/main" val="60680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Requisitos Funcionais</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ela 5">
            <a:extLst>
              <a:ext uri="{FF2B5EF4-FFF2-40B4-BE49-F238E27FC236}">
                <a16:creationId xmlns:a16="http://schemas.microsoft.com/office/drawing/2014/main" id="{2B2506A8-68F4-421B-BAB6-E7290FE313C6}"/>
              </a:ext>
            </a:extLst>
          </p:cNvPr>
          <p:cNvGraphicFramePr>
            <a:graphicFrameLocks noGrp="1"/>
          </p:cNvGraphicFramePr>
          <p:nvPr>
            <p:extLst>
              <p:ext uri="{D42A27DB-BD31-4B8C-83A1-F6EECF244321}">
                <p14:modId xmlns:p14="http://schemas.microsoft.com/office/powerpoint/2010/main" val="1964392585"/>
              </p:ext>
            </p:extLst>
          </p:nvPr>
        </p:nvGraphicFramePr>
        <p:xfrm>
          <a:off x="279221" y="920963"/>
          <a:ext cx="8585557" cy="4156377"/>
        </p:xfrm>
        <a:graphic>
          <a:graphicData uri="http://schemas.openxmlformats.org/drawingml/2006/table">
            <a:tbl>
              <a:tblPr>
                <a:tableStyleId>{5C22544A-7EE6-4342-B048-85BDC9FD1C3A}</a:tableStyleId>
              </a:tblPr>
              <a:tblGrid>
                <a:gridCol w="1780139">
                  <a:extLst>
                    <a:ext uri="{9D8B030D-6E8A-4147-A177-3AD203B41FA5}">
                      <a16:colId xmlns:a16="http://schemas.microsoft.com/office/drawing/2014/main" val="2710011699"/>
                    </a:ext>
                  </a:extLst>
                </a:gridCol>
                <a:gridCol w="2547279">
                  <a:extLst>
                    <a:ext uri="{9D8B030D-6E8A-4147-A177-3AD203B41FA5}">
                      <a16:colId xmlns:a16="http://schemas.microsoft.com/office/drawing/2014/main" val="2015515209"/>
                    </a:ext>
                  </a:extLst>
                </a:gridCol>
                <a:gridCol w="4258139">
                  <a:extLst>
                    <a:ext uri="{9D8B030D-6E8A-4147-A177-3AD203B41FA5}">
                      <a16:colId xmlns:a16="http://schemas.microsoft.com/office/drawing/2014/main" val="1512355672"/>
                    </a:ext>
                  </a:extLst>
                </a:gridCol>
              </a:tblGrid>
              <a:tr h="88845">
                <a:tc gridSpan="3">
                  <a:txBody>
                    <a:bodyPr/>
                    <a:lstStyle/>
                    <a:p>
                      <a:pPr>
                        <a:spcAft>
                          <a:spcPts val="600"/>
                        </a:spcAft>
                      </a:pPr>
                      <a:r>
                        <a:rPr lang="pt-BR" sz="900" b="1" dirty="0">
                          <a:effectLst/>
                        </a:rPr>
                        <a:t>Grupo: Gerenciar Vendas Eletrônicas</a:t>
                      </a:r>
                      <a:endParaRPr lang="pt-BR" sz="900" b="1" dirty="0">
                        <a:solidFill>
                          <a:srgbClr val="000000"/>
                        </a:solidFill>
                        <a:effectLst/>
                        <a:latin typeface="Arial" panose="020B0604020202020204" pitchFamily="34" charset="0"/>
                        <a:ea typeface="Arial" panose="020B0604020202020204" pitchFamily="34" charset="0"/>
                      </a:endParaRPr>
                    </a:p>
                  </a:txBody>
                  <a:tcPr marL="31964" marR="31964"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603613493"/>
                  </a:ext>
                </a:extLst>
              </a:tr>
              <a:tr h="579739">
                <a:tc>
                  <a:txBody>
                    <a:bodyPr/>
                    <a:lstStyle/>
                    <a:p>
                      <a:r>
                        <a:rPr lang="pt-BR" sz="900" dirty="0">
                          <a:effectLst/>
                        </a:rPr>
                        <a:t>RF0031</a:t>
                      </a:r>
                      <a:endParaRPr lang="pt-BR" sz="900" dirty="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r>
                        <a:rPr lang="pt-BR" sz="900">
                          <a:effectLst/>
                        </a:rPr>
                        <a:t>Gerenciar carrinho de compra</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pPr>
                        <a:tabLst>
                          <a:tab pos="5626100" algn="l"/>
                        </a:tabLst>
                      </a:pPr>
                      <a:r>
                        <a:rPr lang="pt-BR" sz="900">
                          <a:effectLst/>
                        </a:rPr>
                        <a:t>O sistema deve permitir que produtos sejam colocados em um repositório temporário para futura compra (carrinho de compra). Deve ser possível adicionar, alterar e excluir itens de compra no carrinho. Também deve ser possível visualizar os itens no carrinho.</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extLst>
                  <a:ext uri="{0D108BD9-81ED-4DB2-BD59-A6C34878D82A}">
                    <a16:rowId xmlns:a16="http://schemas.microsoft.com/office/drawing/2014/main" val="2242113357"/>
                  </a:ext>
                </a:extLst>
              </a:tr>
              <a:tr h="414100">
                <a:tc>
                  <a:txBody>
                    <a:bodyPr/>
                    <a:lstStyle/>
                    <a:p>
                      <a:r>
                        <a:rPr lang="pt-BR" sz="900">
                          <a:effectLst/>
                        </a:rPr>
                        <a:t>RF0032</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r>
                        <a:rPr lang="pt-BR" sz="900">
                          <a:effectLst/>
                        </a:rPr>
                        <a:t>Definir quantidade de itens no para o carrinho</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pPr>
                        <a:tabLst>
                          <a:tab pos="5626100" algn="l"/>
                        </a:tabLst>
                      </a:pPr>
                      <a:r>
                        <a:rPr lang="pt-BR" sz="900">
                          <a:effectLst/>
                        </a:rPr>
                        <a:t>Deve ser possível editar a quantidade de cada item ao adicionar um produto no carrinho. Também deve ser possível editar a quantidade de itens de um carrinho na visualização dos itens já adicionados.</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extLst>
                  <a:ext uri="{0D108BD9-81ED-4DB2-BD59-A6C34878D82A}">
                    <a16:rowId xmlns:a16="http://schemas.microsoft.com/office/drawing/2014/main" val="1104430397"/>
                  </a:ext>
                </a:extLst>
              </a:tr>
              <a:tr h="165639">
                <a:tc>
                  <a:txBody>
                    <a:bodyPr/>
                    <a:lstStyle/>
                    <a:p>
                      <a:r>
                        <a:rPr lang="pt-BR" sz="900">
                          <a:effectLst/>
                        </a:rPr>
                        <a:t>RF0033</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r>
                        <a:rPr lang="pt-BR" sz="900">
                          <a:effectLst/>
                        </a:rPr>
                        <a:t>Realizar compra</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pPr>
                        <a:tabLst>
                          <a:tab pos="5626100" algn="l"/>
                        </a:tabLst>
                      </a:pPr>
                      <a:r>
                        <a:rPr lang="pt-BR" sz="900">
                          <a:effectLst/>
                        </a:rPr>
                        <a:t>Deve ser possível a partir de um carrinho de compra realizar uma compra.</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extLst>
                  <a:ext uri="{0D108BD9-81ED-4DB2-BD59-A6C34878D82A}">
                    <a16:rowId xmlns:a16="http://schemas.microsoft.com/office/drawing/2014/main" val="2603496526"/>
                  </a:ext>
                </a:extLst>
              </a:tr>
              <a:tr h="248459">
                <a:tc>
                  <a:txBody>
                    <a:bodyPr/>
                    <a:lstStyle/>
                    <a:p>
                      <a:r>
                        <a:rPr lang="pt-BR" sz="900">
                          <a:effectLst/>
                        </a:rPr>
                        <a:t>RF0034</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r>
                        <a:rPr lang="pt-BR" sz="900">
                          <a:effectLst/>
                        </a:rPr>
                        <a:t>Calcular frete</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pPr>
                        <a:tabLst>
                          <a:tab pos="5626100" algn="l"/>
                        </a:tabLst>
                      </a:pPr>
                      <a:r>
                        <a:rPr lang="pt-BR" sz="900">
                          <a:effectLst/>
                        </a:rPr>
                        <a:t>O sistema deve calcular o frete da compra com base nos itens selecionados e o endereço apontado pelo cliente.</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extLst>
                  <a:ext uri="{0D108BD9-81ED-4DB2-BD59-A6C34878D82A}">
                    <a16:rowId xmlns:a16="http://schemas.microsoft.com/office/drawing/2014/main" val="4252703891"/>
                  </a:ext>
                </a:extLst>
              </a:tr>
              <a:tr h="662559">
                <a:tc>
                  <a:txBody>
                    <a:bodyPr/>
                    <a:lstStyle/>
                    <a:p>
                      <a:r>
                        <a:rPr lang="pt-BR" sz="900">
                          <a:effectLst/>
                        </a:rPr>
                        <a:t>RF0035</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r>
                        <a:rPr lang="pt-BR" sz="900">
                          <a:effectLst/>
                        </a:rPr>
                        <a:t>Selecionar endereço de entrega</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pPr>
                        <a:tabLst>
                          <a:tab pos="5626100" algn="l"/>
                        </a:tabLst>
                      </a:pPr>
                      <a:r>
                        <a:rPr lang="pt-BR" sz="90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extLst>
                  <a:ext uri="{0D108BD9-81ED-4DB2-BD59-A6C34878D82A}">
                    <a16:rowId xmlns:a16="http://schemas.microsoft.com/office/drawing/2014/main" val="2450194449"/>
                  </a:ext>
                </a:extLst>
              </a:tr>
              <a:tr h="1325119">
                <a:tc>
                  <a:txBody>
                    <a:bodyPr/>
                    <a:lstStyle/>
                    <a:p>
                      <a:r>
                        <a:rPr lang="pt-BR" sz="900">
                          <a:effectLst/>
                        </a:rPr>
                        <a:t>RF0036</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r>
                        <a:rPr lang="pt-BR" sz="900">
                          <a:effectLst/>
                        </a:rPr>
                        <a:t>Selecionar forma de pagamento</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pPr>
                        <a:tabLst>
                          <a:tab pos="5626100" algn="l"/>
                        </a:tabLst>
                      </a:pPr>
                      <a:r>
                        <a:rPr lang="pt-BR" sz="90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a:t>
                      </a:r>
                    </a:p>
                    <a:p>
                      <a:pPr>
                        <a:tabLst>
                          <a:tab pos="5626100" algn="l"/>
                        </a:tabLst>
                      </a:pPr>
                      <a:r>
                        <a:rPr lang="pt-BR" sz="900">
                          <a:effectLst/>
                        </a:rPr>
                        <a:t> </a:t>
                      </a:r>
                    </a:p>
                    <a:p>
                      <a:pPr>
                        <a:tabLst>
                          <a:tab pos="5626100" algn="l"/>
                        </a:tabLst>
                      </a:pPr>
                      <a:r>
                        <a:rPr lang="pt-BR" sz="900">
                          <a:effectLst/>
                        </a:rPr>
                        <a:t>O cliente também poderá utilizar um cupom de troca ou um cupom promocional válido.</a:t>
                      </a:r>
                    </a:p>
                    <a:p>
                      <a:pPr>
                        <a:tabLst>
                          <a:tab pos="5626100" algn="l"/>
                        </a:tabLst>
                      </a:pPr>
                      <a:r>
                        <a:rPr lang="pt-BR" sz="900">
                          <a:effectLst/>
                        </a:rPr>
                        <a:t> </a:t>
                      </a:r>
                    </a:p>
                    <a:p>
                      <a:pPr>
                        <a:tabLst>
                          <a:tab pos="5626100" algn="l"/>
                        </a:tabLst>
                      </a:pPr>
                      <a:r>
                        <a:rPr lang="pt-BR" sz="900">
                          <a:effectLst/>
                        </a:rPr>
                        <a:t>Deve-se possibilitar que o pagamento seja feito utilizando tanto cupons de troca, promocionais e cartão de crédito.</a:t>
                      </a:r>
                    </a:p>
                    <a:p>
                      <a:pPr>
                        <a:tabLst>
                          <a:tab pos="5626100" algn="l"/>
                        </a:tabLst>
                      </a:pPr>
                      <a:r>
                        <a:rPr lang="pt-BR" sz="900">
                          <a:effectLst/>
                        </a:rPr>
                        <a:t> </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extLst>
                  <a:ext uri="{0D108BD9-81ED-4DB2-BD59-A6C34878D82A}">
                    <a16:rowId xmlns:a16="http://schemas.microsoft.com/office/drawing/2014/main" val="1574306488"/>
                  </a:ext>
                </a:extLst>
              </a:tr>
              <a:tr h="414100">
                <a:tc>
                  <a:txBody>
                    <a:bodyPr/>
                    <a:lstStyle/>
                    <a:p>
                      <a:r>
                        <a:rPr lang="pt-BR" sz="900">
                          <a:effectLst/>
                        </a:rPr>
                        <a:t>RF0037</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r>
                        <a:rPr lang="pt-BR" sz="900">
                          <a:effectLst/>
                        </a:rPr>
                        <a:t>Finalizar Compra</a:t>
                      </a:r>
                      <a:endParaRPr lang="pt-BR" sz="900">
                        <a:solidFill>
                          <a:srgbClr val="000000"/>
                        </a:solidFill>
                        <a:effectLst/>
                        <a:latin typeface="Arial" panose="020B0604020202020204" pitchFamily="34" charset="0"/>
                        <a:ea typeface="Arial" panose="020B0604020202020204" pitchFamily="34" charset="0"/>
                      </a:endParaRPr>
                    </a:p>
                  </a:txBody>
                  <a:tcPr marL="31964" marR="31964" marT="0" marB="0"/>
                </a:tc>
                <a:tc>
                  <a:txBody>
                    <a:bodyPr/>
                    <a:lstStyle/>
                    <a:p>
                      <a:pPr>
                        <a:tabLst>
                          <a:tab pos="5626100" algn="l"/>
                        </a:tabLst>
                      </a:pPr>
                      <a:r>
                        <a:rPr lang="pt-BR" sz="900" dirty="0">
                          <a:effectLst/>
                        </a:rPr>
                        <a:t>Uma compra deve ser finalizada após a seleção da forma de pagamento e endereço de entrega. Após a finalização o status da compra deve ser EM PROCESSAMENTO.</a:t>
                      </a:r>
                      <a:endParaRPr lang="pt-BR" sz="900" dirty="0">
                        <a:solidFill>
                          <a:srgbClr val="000000"/>
                        </a:solidFill>
                        <a:effectLst/>
                        <a:latin typeface="Arial" panose="020B0604020202020204" pitchFamily="34" charset="0"/>
                        <a:ea typeface="Arial" panose="020B0604020202020204" pitchFamily="34" charset="0"/>
                      </a:endParaRPr>
                    </a:p>
                  </a:txBody>
                  <a:tcPr marL="31964" marR="31964" marT="0" marB="0"/>
                </a:tc>
                <a:extLst>
                  <a:ext uri="{0D108BD9-81ED-4DB2-BD59-A6C34878D82A}">
                    <a16:rowId xmlns:a16="http://schemas.microsoft.com/office/drawing/2014/main" val="3781932497"/>
                  </a:ext>
                </a:extLst>
              </a:tr>
            </a:tbl>
          </a:graphicData>
        </a:graphic>
      </p:graphicFrame>
    </p:spTree>
    <p:extLst>
      <p:ext uri="{BB962C8B-B14F-4D97-AF65-F5344CB8AC3E}">
        <p14:creationId xmlns:p14="http://schemas.microsoft.com/office/powerpoint/2010/main" val="1532310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b="1" dirty="0"/>
              <a:t>Tela Cliente Pedidos</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331F5029-DF64-4A77-954B-417B05290EC0}"/>
              </a:ext>
            </a:extLst>
          </p:cNvPr>
          <p:cNvPicPr>
            <a:picLocks noChangeAspect="1"/>
          </p:cNvPicPr>
          <p:nvPr/>
        </p:nvPicPr>
        <p:blipFill>
          <a:blip r:embed="rId3"/>
          <a:stretch>
            <a:fillRect/>
          </a:stretch>
        </p:blipFill>
        <p:spPr>
          <a:xfrm>
            <a:off x="595048" y="602329"/>
            <a:ext cx="7953904" cy="4474071"/>
          </a:xfrm>
          <a:prstGeom prst="rect">
            <a:avLst/>
          </a:prstGeom>
        </p:spPr>
      </p:pic>
    </p:spTree>
    <p:extLst>
      <p:ext uri="{BB962C8B-B14F-4D97-AF65-F5344CB8AC3E}">
        <p14:creationId xmlns:p14="http://schemas.microsoft.com/office/powerpoint/2010/main" val="76084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b="1" dirty="0"/>
              <a:t>Tela Cliente Visualização pedido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1AFDA373-44BD-4BE1-8840-7C85F8CB1AA8}"/>
              </a:ext>
            </a:extLst>
          </p:cNvPr>
          <p:cNvPicPr>
            <a:picLocks noChangeAspect="1"/>
          </p:cNvPicPr>
          <p:nvPr/>
        </p:nvPicPr>
        <p:blipFill>
          <a:blip r:embed="rId3"/>
          <a:stretch>
            <a:fillRect/>
          </a:stretch>
        </p:blipFill>
        <p:spPr>
          <a:xfrm>
            <a:off x="659556" y="674900"/>
            <a:ext cx="7824888" cy="4401500"/>
          </a:xfrm>
          <a:prstGeom prst="rect">
            <a:avLst/>
          </a:prstGeom>
        </p:spPr>
      </p:pic>
    </p:spTree>
    <p:extLst>
      <p:ext uri="{BB962C8B-B14F-4D97-AF65-F5344CB8AC3E}">
        <p14:creationId xmlns:p14="http://schemas.microsoft.com/office/powerpoint/2010/main" val="2328572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b="1" dirty="0"/>
              <a:t>Tela Cliente solicitação de troca</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96F65B0F-6581-41BF-A407-BE801F700A41}"/>
              </a:ext>
            </a:extLst>
          </p:cNvPr>
          <p:cNvPicPr>
            <a:picLocks noChangeAspect="1"/>
          </p:cNvPicPr>
          <p:nvPr/>
        </p:nvPicPr>
        <p:blipFill>
          <a:blip r:embed="rId3"/>
          <a:stretch>
            <a:fillRect/>
          </a:stretch>
        </p:blipFill>
        <p:spPr>
          <a:xfrm>
            <a:off x="1052286" y="674900"/>
            <a:ext cx="7170448" cy="4406421"/>
          </a:xfrm>
          <a:prstGeom prst="rect">
            <a:avLst/>
          </a:prstGeom>
        </p:spPr>
      </p:pic>
    </p:spTree>
    <p:extLst>
      <p:ext uri="{BB962C8B-B14F-4D97-AF65-F5344CB8AC3E}">
        <p14:creationId xmlns:p14="http://schemas.microsoft.com/office/powerpoint/2010/main" val="31725582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Cliente solicitação de troca - Quantidade</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A9732451-3056-4659-8E21-3FA2F55D8562}"/>
              </a:ext>
            </a:extLst>
          </p:cNvPr>
          <p:cNvPicPr>
            <a:picLocks noChangeAspect="1"/>
          </p:cNvPicPr>
          <p:nvPr/>
        </p:nvPicPr>
        <p:blipFill rotWithShape="1">
          <a:blip r:embed="rId3"/>
          <a:srcRect b="18495"/>
          <a:stretch/>
        </p:blipFill>
        <p:spPr>
          <a:xfrm>
            <a:off x="217640" y="731745"/>
            <a:ext cx="8708720" cy="3992653"/>
          </a:xfrm>
          <a:prstGeom prst="rect">
            <a:avLst/>
          </a:prstGeom>
        </p:spPr>
      </p:pic>
    </p:spTree>
    <p:extLst>
      <p:ext uri="{BB962C8B-B14F-4D97-AF65-F5344CB8AC3E}">
        <p14:creationId xmlns:p14="http://schemas.microsoft.com/office/powerpoint/2010/main" val="1950567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Dados Cliente</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9AA72D6E-957C-4D69-8AC3-6EA9B11E0706}"/>
              </a:ext>
            </a:extLst>
          </p:cNvPr>
          <p:cNvPicPr>
            <a:picLocks noChangeAspect="1"/>
          </p:cNvPicPr>
          <p:nvPr/>
        </p:nvPicPr>
        <p:blipFill>
          <a:blip r:embed="rId3"/>
          <a:stretch>
            <a:fillRect/>
          </a:stretch>
        </p:blipFill>
        <p:spPr>
          <a:xfrm>
            <a:off x="928990" y="609585"/>
            <a:ext cx="7198216" cy="4383329"/>
          </a:xfrm>
          <a:prstGeom prst="rect">
            <a:avLst/>
          </a:prstGeom>
        </p:spPr>
      </p:pic>
    </p:spTree>
    <p:extLst>
      <p:ext uri="{BB962C8B-B14F-4D97-AF65-F5344CB8AC3E}">
        <p14:creationId xmlns:p14="http://schemas.microsoft.com/office/powerpoint/2010/main" val="2370975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Dados Cliente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0CCFAB60-572C-44C2-8EA5-35549539A751}"/>
              </a:ext>
            </a:extLst>
          </p:cNvPr>
          <p:cNvPicPr>
            <a:picLocks noChangeAspect="1"/>
          </p:cNvPicPr>
          <p:nvPr/>
        </p:nvPicPr>
        <p:blipFill>
          <a:blip r:embed="rId3"/>
          <a:stretch>
            <a:fillRect/>
          </a:stretch>
        </p:blipFill>
        <p:spPr>
          <a:xfrm>
            <a:off x="1702594" y="596963"/>
            <a:ext cx="5528786" cy="4479437"/>
          </a:xfrm>
          <a:prstGeom prst="rect">
            <a:avLst/>
          </a:prstGeom>
        </p:spPr>
      </p:pic>
    </p:spTree>
    <p:extLst>
      <p:ext uri="{BB962C8B-B14F-4D97-AF65-F5344CB8AC3E}">
        <p14:creationId xmlns:p14="http://schemas.microsoft.com/office/powerpoint/2010/main" val="802122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Dados Cliente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6CDC74D2-2C9A-44E4-ABBD-0A23BCC24DA0}"/>
              </a:ext>
            </a:extLst>
          </p:cNvPr>
          <p:cNvPicPr>
            <a:picLocks noChangeAspect="1"/>
          </p:cNvPicPr>
          <p:nvPr/>
        </p:nvPicPr>
        <p:blipFill>
          <a:blip r:embed="rId3"/>
          <a:stretch>
            <a:fillRect/>
          </a:stretch>
        </p:blipFill>
        <p:spPr>
          <a:xfrm>
            <a:off x="1162050" y="830301"/>
            <a:ext cx="6819900" cy="3874943"/>
          </a:xfrm>
          <a:prstGeom prst="rect">
            <a:avLst/>
          </a:prstGeom>
        </p:spPr>
      </p:pic>
    </p:spTree>
    <p:extLst>
      <p:ext uri="{BB962C8B-B14F-4D97-AF65-F5344CB8AC3E}">
        <p14:creationId xmlns:p14="http://schemas.microsoft.com/office/powerpoint/2010/main" val="2453763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Dados Cliente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351BC05C-826C-4515-818E-42158BB3BA8A}"/>
              </a:ext>
            </a:extLst>
          </p:cNvPr>
          <p:cNvPicPr>
            <a:picLocks noChangeAspect="1"/>
          </p:cNvPicPr>
          <p:nvPr/>
        </p:nvPicPr>
        <p:blipFill>
          <a:blip r:embed="rId3"/>
          <a:stretch>
            <a:fillRect/>
          </a:stretch>
        </p:blipFill>
        <p:spPr>
          <a:xfrm>
            <a:off x="1232278" y="657541"/>
            <a:ext cx="6679444" cy="4418859"/>
          </a:xfrm>
          <a:prstGeom prst="rect">
            <a:avLst/>
          </a:prstGeom>
        </p:spPr>
      </p:pic>
    </p:spTree>
    <p:extLst>
      <p:ext uri="{BB962C8B-B14F-4D97-AF65-F5344CB8AC3E}">
        <p14:creationId xmlns:p14="http://schemas.microsoft.com/office/powerpoint/2010/main" val="1628732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Dados Cliente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5C38ADAD-4FCA-4B8A-8F05-8F5F265E7DFA}"/>
              </a:ext>
            </a:extLst>
          </p:cNvPr>
          <p:cNvPicPr>
            <a:picLocks noChangeAspect="1"/>
          </p:cNvPicPr>
          <p:nvPr/>
        </p:nvPicPr>
        <p:blipFill>
          <a:blip r:embed="rId3"/>
          <a:stretch>
            <a:fillRect/>
          </a:stretch>
        </p:blipFill>
        <p:spPr>
          <a:xfrm>
            <a:off x="1499519" y="674900"/>
            <a:ext cx="5838541" cy="4425991"/>
          </a:xfrm>
          <a:prstGeom prst="rect">
            <a:avLst/>
          </a:prstGeom>
        </p:spPr>
      </p:pic>
    </p:spTree>
    <p:extLst>
      <p:ext uri="{BB962C8B-B14F-4D97-AF65-F5344CB8AC3E}">
        <p14:creationId xmlns:p14="http://schemas.microsoft.com/office/powerpoint/2010/main" val="3632891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Dados Cliente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4D7BFBBE-1E9F-4F8A-8F26-E89A71D9B3E0}"/>
              </a:ext>
            </a:extLst>
          </p:cNvPr>
          <p:cNvPicPr>
            <a:picLocks noChangeAspect="1"/>
          </p:cNvPicPr>
          <p:nvPr/>
        </p:nvPicPr>
        <p:blipFill>
          <a:blip r:embed="rId3"/>
          <a:stretch>
            <a:fillRect/>
          </a:stretch>
        </p:blipFill>
        <p:spPr>
          <a:xfrm>
            <a:off x="1208636" y="841250"/>
            <a:ext cx="6726728" cy="4012690"/>
          </a:xfrm>
          <a:prstGeom prst="rect">
            <a:avLst/>
          </a:prstGeom>
        </p:spPr>
      </p:pic>
    </p:spTree>
    <p:extLst>
      <p:ext uri="{BB962C8B-B14F-4D97-AF65-F5344CB8AC3E}">
        <p14:creationId xmlns:p14="http://schemas.microsoft.com/office/powerpoint/2010/main" val="425132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Requisitos Funcionais</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4362A2E0-B17C-4B15-80D7-04909BDE669C}"/>
              </a:ext>
            </a:extLst>
          </p:cNvPr>
          <p:cNvGraphicFramePr>
            <a:graphicFrameLocks noGrp="1"/>
          </p:cNvGraphicFramePr>
          <p:nvPr>
            <p:extLst>
              <p:ext uri="{D42A27DB-BD31-4B8C-83A1-F6EECF244321}">
                <p14:modId xmlns:p14="http://schemas.microsoft.com/office/powerpoint/2010/main" val="3091957840"/>
              </p:ext>
            </p:extLst>
          </p:nvPr>
        </p:nvGraphicFramePr>
        <p:xfrm>
          <a:off x="279222" y="1001486"/>
          <a:ext cx="8520599" cy="3953575"/>
        </p:xfrm>
        <a:graphic>
          <a:graphicData uri="http://schemas.openxmlformats.org/drawingml/2006/table">
            <a:tbl>
              <a:tblPr>
                <a:tableStyleId>{5C22544A-7EE6-4342-B048-85BDC9FD1C3A}</a:tableStyleId>
              </a:tblPr>
              <a:tblGrid>
                <a:gridCol w="1766670">
                  <a:extLst>
                    <a:ext uri="{9D8B030D-6E8A-4147-A177-3AD203B41FA5}">
                      <a16:colId xmlns:a16="http://schemas.microsoft.com/office/drawing/2014/main" val="1802031862"/>
                    </a:ext>
                  </a:extLst>
                </a:gridCol>
                <a:gridCol w="2528006">
                  <a:extLst>
                    <a:ext uri="{9D8B030D-6E8A-4147-A177-3AD203B41FA5}">
                      <a16:colId xmlns:a16="http://schemas.microsoft.com/office/drawing/2014/main" val="1708514184"/>
                    </a:ext>
                  </a:extLst>
                </a:gridCol>
                <a:gridCol w="4225923">
                  <a:extLst>
                    <a:ext uri="{9D8B030D-6E8A-4147-A177-3AD203B41FA5}">
                      <a16:colId xmlns:a16="http://schemas.microsoft.com/office/drawing/2014/main" val="1239658832"/>
                    </a:ext>
                  </a:extLst>
                </a:gridCol>
              </a:tblGrid>
              <a:tr h="520208">
                <a:tc>
                  <a:txBody>
                    <a:bodyPr/>
                    <a:lstStyle/>
                    <a:p>
                      <a:r>
                        <a:rPr lang="pt-BR" sz="1000">
                          <a:effectLst/>
                        </a:rPr>
                        <a:t>RF0038</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r>
                        <a:rPr lang="pt-BR" sz="1000">
                          <a:effectLst/>
                        </a:rPr>
                        <a:t>Despachar produtos para entrega</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pPr>
                        <a:tabLst>
                          <a:tab pos="5626100" algn="l"/>
                        </a:tabLst>
                      </a:pPr>
                      <a:r>
                        <a:rPr lang="pt-BR" sz="1000">
                          <a:effectLst/>
                        </a:rPr>
                        <a:t>O sistema deve possibilitar que um usuário com perfil de administrador selecione vendas já aprovadas para serem entregues. Assim o status deve ficar EM TRÂNSITO.</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extLst>
                  <a:ext uri="{0D108BD9-81ED-4DB2-BD59-A6C34878D82A}">
                    <a16:rowId xmlns:a16="http://schemas.microsoft.com/office/drawing/2014/main" val="3208751704"/>
                  </a:ext>
                </a:extLst>
              </a:tr>
              <a:tr h="416165">
                <a:tc>
                  <a:txBody>
                    <a:bodyPr/>
                    <a:lstStyle/>
                    <a:p>
                      <a:r>
                        <a:rPr lang="pt-BR" sz="1000">
                          <a:effectLst/>
                        </a:rPr>
                        <a:t>RF0039</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r>
                        <a:rPr lang="pt-BR" sz="1000">
                          <a:effectLst/>
                        </a:rPr>
                        <a:t>Produtos entregues</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pPr>
                        <a:tabLst>
                          <a:tab pos="5626100" algn="l"/>
                        </a:tabLst>
                      </a:pPr>
                      <a:r>
                        <a:rPr lang="pt-BR" sz="1000">
                          <a:effectLst/>
                        </a:rPr>
                        <a:t>O sistema deve possibilitar que um usuário com perfil de administrador confirme entrega de uma compra. Assim o status deve ficar ENTREGUE.</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extLst>
                  <a:ext uri="{0D108BD9-81ED-4DB2-BD59-A6C34878D82A}">
                    <a16:rowId xmlns:a16="http://schemas.microsoft.com/office/drawing/2014/main" val="4153318543"/>
                  </a:ext>
                </a:extLst>
              </a:tr>
              <a:tr h="416165">
                <a:tc>
                  <a:txBody>
                    <a:bodyPr/>
                    <a:lstStyle/>
                    <a:p>
                      <a:r>
                        <a:rPr lang="pt-BR" sz="1000">
                          <a:effectLst/>
                        </a:rPr>
                        <a:t>RF0040</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r>
                        <a:rPr lang="pt-BR" sz="1000">
                          <a:effectLst/>
                        </a:rPr>
                        <a:t>Solicitar troca</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pPr>
                        <a:tabLst>
                          <a:tab pos="5626100" algn="l"/>
                        </a:tabLst>
                      </a:pPr>
                      <a:r>
                        <a:rPr lang="pt-BR" sz="1000">
                          <a:effectLst/>
                        </a:rPr>
                        <a:t>O sistema deve possibilitar que um item de uma compra seja trocado por um cliente através da visualização de pedidos do mesmo.</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extLst>
                  <a:ext uri="{0D108BD9-81ED-4DB2-BD59-A6C34878D82A}">
                    <a16:rowId xmlns:a16="http://schemas.microsoft.com/office/drawing/2014/main" val="2757739669"/>
                  </a:ext>
                </a:extLst>
              </a:tr>
              <a:tr h="520208">
                <a:tc>
                  <a:txBody>
                    <a:bodyPr/>
                    <a:lstStyle/>
                    <a:p>
                      <a:r>
                        <a:rPr lang="pt-BR" sz="1000">
                          <a:effectLst/>
                        </a:rPr>
                        <a:t>RF0041</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r>
                        <a:rPr lang="pt-BR" sz="1000">
                          <a:effectLst/>
                        </a:rPr>
                        <a:t>Autorizar trocas</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pPr>
                        <a:tabLst>
                          <a:tab pos="5626100" algn="l"/>
                        </a:tabLst>
                      </a:pPr>
                      <a:r>
                        <a:rPr lang="pt-BR" sz="1000">
                          <a:effectLst/>
                        </a:rPr>
                        <a:t>O sistema deverá possibilitar que o administrador autorize pedidos ou compra com status EM TROCA. Assim o pedido passa ficar com status TROCA AUTORIZADA.</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extLst>
                  <a:ext uri="{0D108BD9-81ED-4DB2-BD59-A6C34878D82A}">
                    <a16:rowId xmlns:a16="http://schemas.microsoft.com/office/drawing/2014/main" val="1146153840"/>
                  </a:ext>
                </a:extLst>
              </a:tr>
              <a:tr h="312125">
                <a:tc>
                  <a:txBody>
                    <a:bodyPr/>
                    <a:lstStyle/>
                    <a:p>
                      <a:r>
                        <a:rPr lang="pt-BR" sz="1000">
                          <a:effectLst/>
                        </a:rPr>
                        <a:t>RF0042</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r>
                        <a:rPr lang="pt-BR" sz="1000">
                          <a:effectLst/>
                        </a:rPr>
                        <a:t>Visualização de trocas</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pPr>
                        <a:tabLst>
                          <a:tab pos="5626100" algn="l"/>
                        </a:tabLst>
                      </a:pPr>
                      <a:r>
                        <a:rPr lang="pt-BR" sz="1000">
                          <a:effectLst/>
                        </a:rPr>
                        <a:t>O sistema deverá possibilitar que o administrador visualize todos pedidos de troca ou compra com status EM TROCA.</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extLst>
                  <a:ext uri="{0D108BD9-81ED-4DB2-BD59-A6C34878D82A}">
                    <a16:rowId xmlns:a16="http://schemas.microsoft.com/office/drawing/2014/main" val="220648383"/>
                  </a:ext>
                </a:extLst>
              </a:tr>
              <a:tr h="1144456">
                <a:tc>
                  <a:txBody>
                    <a:bodyPr/>
                    <a:lstStyle/>
                    <a:p>
                      <a:r>
                        <a:rPr lang="pt-BR" sz="1000">
                          <a:effectLst/>
                        </a:rPr>
                        <a:t>RF0043</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r>
                        <a:rPr lang="pt-BR" sz="1000">
                          <a:effectLst/>
                        </a:rPr>
                        <a:t>Confirmar recebimento de itens para troca</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pPr>
                        <a:tabLst>
                          <a:tab pos="5626100" algn="l"/>
                        </a:tabLst>
                      </a:pPr>
                      <a:r>
                        <a:rPr lang="pt-BR" sz="1000">
                          <a:effectLst/>
                        </a:rPr>
                        <a:t>O sistema deverá possibilitar que o administrador confirme o recebimento de pedidos de troca ou compra com status EM TROCA.</a:t>
                      </a:r>
                    </a:p>
                    <a:p>
                      <a:pPr>
                        <a:tabLst>
                          <a:tab pos="5626100" algn="l"/>
                        </a:tabLst>
                      </a:pPr>
                      <a:r>
                        <a:rPr lang="pt-BR" sz="1000">
                          <a:effectLst/>
                        </a:rPr>
                        <a:t> </a:t>
                      </a:r>
                    </a:p>
                    <a:p>
                      <a:pPr>
                        <a:tabLst>
                          <a:tab pos="5626100" algn="l"/>
                        </a:tabLst>
                      </a:pPr>
                      <a:r>
                        <a:rPr lang="pt-BR" sz="1000">
                          <a:effectLst/>
                        </a:rPr>
                        <a:t>Nesta confirmação o administrador deverá informar se os itens trocados deverão retornar ao estoque. Em caso positivo deve-se dar entrada no estoque dos respectivos itens. </a:t>
                      </a:r>
                    </a:p>
                    <a:p>
                      <a:pPr>
                        <a:tabLst>
                          <a:tab pos="5626100" algn="l"/>
                        </a:tabLst>
                      </a:pPr>
                      <a:r>
                        <a:rPr lang="pt-BR" sz="1000">
                          <a:effectLst/>
                        </a:rPr>
                        <a:t> </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extLst>
                  <a:ext uri="{0D108BD9-81ED-4DB2-BD59-A6C34878D82A}">
                    <a16:rowId xmlns:a16="http://schemas.microsoft.com/office/drawing/2014/main" val="4096101585"/>
                  </a:ext>
                </a:extLst>
              </a:tr>
              <a:tr h="624248">
                <a:tc>
                  <a:txBody>
                    <a:bodyPr/>
                    <a:lstStyle/>
                    <a:p>
                      <a:r>
                        <a:rPr lang="pt-BR" sz="1000">
                          <a:effectLst/>
                        </a:rPr>
                        <a:t>RF0044</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r>
                        <a:rPr lang="pt-BR" sz="1000">
                          <a:effectLst/>
                        </a:rPr>
                        <a:t>Gerar cupom de troca após recebimento de itens</a:t>
                      </a:r>
                      <a:endParaRPr lang="pt-BR" sz="1000">
                        <a:solidFill>
                          <a:srgbClr val="000000"/>
                        </a:solidFill>
                        <a:effectLst/>
                        <a:latin typeface="Arial" panose="020B0604020202020204" pitchFamily="34" charset="0"/>
                        <a:ea typeface="Arial" panose="020B0604020202020204" pitchFamily="34" charset="0"/>
                      </a:endParaRPr>
                    </a:p>
                  </a:txBody>
                  <a:tcPr marL="39535" marR="39535" marT="0" marB="0"/>
                </a:tc>
                <a:tc>
                  <a:txBody>
                    <a:bodyPr/>
                    <a:lstStyle/>
                    <a:p>
                      <a:pPr>
                        <a:tabLst>
                          <a:tab pos="5626100" algn="l"/>
                        </a:tabLst>
                      </a:pPr>
                      <a:r>
                        <a:rPr lang="pt-BR" sz="1000" dirty="0">
                          <a:effectLst/>
                        </a:rPr>
                        <a:t>O sistema deverá gerar um cupom de troca quando o administrador informar que os itens a serem trocados chegaram. Este cupom deverá ser disponibilizado para o cliente para ser utilizado em futuras compras.</a:t>
                      </a:r>
                      <a:endParaRPr lang="pt-BR" sz="1000" dirty="0">
                        <a:solidFill>
                          <a:srgbClr val="000000"/>
                        </a:solidFill>
                        <a:effectLst/>
                        <a:latin typeface="Arial" panose="020B0604020202020204" pitchFamily="34" charset="0"/>
                        <a:ea typeface="Arial" panose="020B0604020202020204" pitchFamily="34" charset="0"/>
                      </a:endParaRPr>
                    </a:p>
                  </a:txBody>
                  <a:tcPr marL="39535" marR="39535" marT="0" marB="0"/>
                </a:tc>
                <a:extLst>
                  <a:ext uri="{0D108BD9-81ED-4DB2-BD59-A6C34878D82A}">
                    <a16:rowId xmlns:a16="http://schemas.microsoft.com/office/drawing/2014/main" val="113698518"/>
                  </a:ext>
                </a:extLst>
              </a:tr>
            </a:tbl>
          </a:graphicData>
        </a:graphic>
      </p:graphicFrame>
    </p:spTree>
    <p:extLst>
      <p:ext uri="{BB962C8B-B14F-4D97-AF65-F5344CB8AC3E}">
        <p14:creationId xmlns:p14="http://schemas.microsoft.com/office/powerpoint/2010/main" val="898490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Dados Cliente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C5938B42-C827-42ED-A6A3-F34FE52D0E53}"/>
              </a:ext>
            </a:extLst>
          </p:cNvPr>
          <p:cNvPicPr>
            <a:picLocks noChangeAspect="1"/>
          </p:cNvPicPr>
          <p:nvPr/>
        </p:nvPicPr>
        <p:blipFill>
          <a:blip r:embed="rId3"/>
          <a:stretch>
            <a:fillRect/>
          </a:stretch>
        </p:blipFill>
        <p:spPr>
          <a:xfrm>
            <a:off x="1168728" y="854816"/>
            <a:ext cx="6806544" cy="4014364"/>
          </a:xfrm>
          <a:prstGeom prst="rect">
            <a:avLst/>
          </a:prstGeom>
        </p:spPr>
      </p:pic>
    </p:spTree>
    <p:extLst>
      <p:ext uri="{BB962C8B-B14F-4D97-AF65-F5344CB8AC3E}">
        <p14:creationId xmlns:p14="http://schemas.microsoft.com/office/powerpoint/2010/main" val="32403996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Dados Cliente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1CD81CE2-64BF-4DB0-8F16-C43F1B97A628}"/>
              </a:ext>
            </a:extLst>
          </p:cNvPr>
          <p:cNvPicPr>
            <a:picLocks noChangeAspect="1"/>
          </p:cNvPicPr>
          <p:nvPr/>
        </p:nvPicPr>
        <p:blipFill>
          <a:blip r:embed="rId3"/>
          <a:stretch>
            <a:fillRect/>
          </a:stretch>
        </p:blipFill>
        <p:spPr>
          <a:xfrm>
            <a:off x="1673467" y="674900"/>
            <a:ext cx="5797065" cy="4401500"/>
          </a:xfrm>
          <a:prstGeom prst="rect">
            <a:avLst/>
          </a:prstGeom>
        </p:spPr>
      </p:pic>
    </p:spTree>
    <p:extLst>
      <p:ext uri="{BB962C8B-B14F-4D97-AF65-F5344CB8AC3E}">
        <p14:creationId xmlns:p14="http://schemas.microsoft.com/office/powerpoint/2010/main" val="40029388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Dados Cliente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4C5072BA-E5A9-44D5-A04B-8CFA82E90B17}"/>
              </a:ext>
            </a:extLst>
          </p:cNvPr>
          <p:cNvPicPr>
            <a:picLocks noChangeAspect="1"/>
          </p:cNvPicPr>
          <p:nvPr/>
        </p:nvPicPr>
        <p:blipFill>
          <a:blip r:embed="rId3"/>
          <a:stretch>
            <a:fillRect/>
          </a:stretch>
        </p:blipFill>
        <p:spPr>
          <a:xfrm>
            <a:off x="1639699" y="674900"/>
            <a:ext cx="5864602" cy="4325091"/>
          </a:xfrm>
          <a:prstGeom prst="rect">
            <a:avLst/>
          </a:prstGeom>
        </p:spPr>
      </p:pic>
    </p:spTree>
    <p:extLst>
      <p:ext uri="{BB962C8B-B14F-4D97-AF65-F5344CB8AC3E}">
        <p14:creationId xmlns:p14="http://schemas.microsoft.com/office/powerpoint/2010/main" val="4179262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Dados Cliente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EB8BCB-CFD6-4FEA-AADD-961BF1CC621F}"/>
              </a:ext>
            </a:extLst>
          </p:cNvPr>
          <p:cNvPicPr>
            <a:picLocks noChangeAspect="1"/>
          </p:cNvPicPr>
          <p:nvPr/>
        </p:nvPicPr>
        <p:blipFill>
          <a:blip r:embed="rId3"/>
          <a:stretch>
            <a:fillRect/>
          </a:stretch>
        </p:blipFill>
        <p:spPr>
          <a:xfrm>
            <a:off x="1390744" y="586982"/>
            <a:ext cx="6362511" cy="4373637"/>
          </a:xfrm>
          <a:prstGeom prst="rect">
            <a:avLst/>
          </a:prstGeom>
        </p:spPr>
      </p:pic>
    </p:spTree>
    <p:extLst>
      <p:ext uri="{BB962C8B-B14F-4D97-AF65-F5344CB8AC3E}">
        <p14:creationId xmlns:p14="http://schemas.microsoft.com/office/powerpoint/2010/main" val="9192545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Dados Cliente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28A80C0F-07C0-4B56-963B-FAA3CFAB26F6}"/>
              </a:ext>
            </a:extLst>
          </p:cNvPr>
          <p:cNvPicPr>
            <a:picLocks noChangeAspect="1"/>
          </p:cNvPicPr>
          <p:nvPr/>
        </p:nvPicPr>
        <p:blipFill>
          <a:blip r:embed="rId3"/>
          <a:stretch>
            <a:fillRect/>
          </a:stretch>
        </p:blipFill>
        <p:spPr>
          <a:xfrm>
            <a:off x="1504340" y="842626"/>
            <a:ext cx="6135319" cy="3980833"/>
          </a:xfrm>
          <a:prstGeom prst="rect">
            <a:avLst/>
          </a:prstGeom>
        </p:spPr>
      </p:pic>
    </p:spTree>
    <p:extLst>
      <p:ext uri="{BB962C8B-B14F-4D97-AF65-F5344CB8AC3E}">
        <p14:creationId xmlns:p14="http://schemas.microsoft.com/office/powerpoint/2010/main" val="32543519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Cliente Carrinho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80EBAC9A-697B-4147-8C4A-3B7667BDBAFD}"/>
              </a:ext>
            </a:extLst>
          </p:cNvPr>
          <p:cNvPicPr>
            <a:picLocks noChangeAspect="1"/>
          </p:cNvPicPr>
          <p:nvPr/>
        </p:nvPicPr>
        <p:blipFill>
          <a:blip r:embed="rId3"/>
          <a:stretch>
            <a:fillRect/>
          </a:stretch>
        </p:blipFill>
        <p:spPr>
          <a:xfrm>
            <a:off x="2044845" y="660529"/>
            <a:ext cx="5054310" cy="4415871"/>
          </a:xfrm>
          <a:prstGeom prst="rect">
            <a:avLst/>
          </a:prstGeom>
        </p:spPr>
      </p:pic>
    </p:spTree>
    <p:extLst>
      <p:ext uri="{BB962C8B-B14F-4D97-AF65-F5344CB8AC3E}">
        <p14:creationId xmlns:p14="http://schemas.microsoft.com/office/powerpoint/2010/main" val="68066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14338" y="63713"/>
            <a:ext cx="3809676" cy="1421551"/>
          </a:xfrm>
        </p:spPr>
        <p:txBody>
          <a:bodyPr/>
          <a:lstStyle/>
          <a:p>
            <a:pPr algn="ctr"/>
            <a:r>
              <a:rPr lang="pt-BR" sz="2800" b="1" dirty="0"/>
              <a:t>Tela Cliente Fechamento Pedido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B07A82CB-9218-4F0E-9B3F-60A0A975CF72}"/>
              </a:ext>
            </a:extLst>
          </p:cNvPr>
          <p:cNvPicPr>
            <a:picLocks noChangeAspect="1"/>
          </p:cNvPicPr>
          <p:nvPr/>
        </p:nvPicPr>
        <p:blipFill>
          <a:blip r:embed="rId3"/>
          <a:stretch>
            <a:fillRect/>
          </a:stretch>
        </p:blipFill>
        <p:spPr>
          <a:xfrm>
            <a:off x="3907064" y="63713"/>
            <a:ext cx="4487471" cy="4925273"/>
          </a:xfrm>
          <a:prstGeom prst="rect">
            <a:avLst/>
          </a:prstGeom>
        </p:spPr>
      </p:pic>
    </p:spTree>
    <p:extLst>
      <p:ext uri="{BB962C8B-B14F-4D97-AF65-F5344CB8AC3E}">
        <p14:creationId xmlns:p14="http://schemas.microsoft.com/office/powerpoint/2010/main" val="3736658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a:t>
            </a:r>
            <a:r>
              <a:rPr lang="pt-BR" sz="2800" b="1" dirty="0" err="1"/>
              <a:t>Adm</a:t>
            </a:r>
            <a:r>
              <a:rPr lang="pt-BR" sz="2800" b="1" dirty="0"/>
              <a:t> Home</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0DCF3D2F-7B61-4F2D-932A-DD24C92D4F60}"/>
              </a:ext>
            </a:extLst>
          </p:cNvPr>
          <p:cNvPicPr>
            <a:picLocks noChangeAspect="1"/>
          </p:cNvPicPr>
          <p:nvPr/>
        </p:nvPicPr>
        <p:blipFill>
          <a:blip r:embed="rId3"/>
          <a:stretch>
            <a:fillRect/>
          </a:stretch>
        </p:blipFill>
        <p:spPr>
          <a:xfrm>
            <a:off x="693420" y="620076"/>
            <a:ext cx="7757160" cy="4363403"/>
          </a:xfrm>
          <a:prstGeom prst="rect">
            <a:avLst/>
          </a:prstGeom>
        </p:spPr>
      </p:pic>
    </p:spTree>
    <p:extLst>
      <p:ext uri="{BB962C8B-B14F-4D97-AF65-F5344CB8AC3E}">
        <p14:creationId xmlns:p14="http://schemas.microsoft.com/office/powerpoint/2010/main" val="3782825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b="1" dirty="0"/>
              <a:t>Tela Home </a:t>
            </a:r>
            <a:r>
              <a:rPr lang="pt-BR" b="1" dirty="0" err="1"/>
              <a:t>Adm</a:t>
            </a:r>
            <a:r>
              <a:rPr lang="pt-BR" b="1" dirty="0"/>
              <a:t> Login</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1669E8EF-7570-4D30-B428-B25C6C87E4BD}"/>
              </a:ext>
            </a:extLst>
          </p:cNvPr>
          <p:cNvPicPr>
            <a:picLocks noChangeAspect="1"/>
          </p:cNvPicPr>
          <p:nvPr/>
        </p:nvPicPr>
        <p:blipFill>
          <a:blip r:embed="rId3"/>
          <a:stretch>
            <a:fillRect/>
          </a:stretch>
        </p:blipFill>
        <p:spPr>
          <a:xfrm>
            <a:off x="1696416" y="674900"/>
            <a:ext cx="5496864" cy="4320697"/>
          </a:xfrm>
          <a:prstGeom prst="rect">
            <a:avLst/>
          </a:prstGeom>
        </p:spPr>
      </p:pic>
    </p:spTree>
    <p:extLst>
      <p:ext uri="{BB962C8B-B14F-4D97-AF65-F5344CB8AC3E}">
        <p14:creationId xmlns:p14="http://schemas.microsoft.com/office/powerpoint/2010/main" val="5616764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a:t>
            </a:r>
            <a:r>
              <a:rPr lang="pt-BR" sz="2800" b="1" dirty="0" err="1"/>
              <a:t>Adm</a:t>
            </a:r>
            <a:r>
              <a:rPr lang="pt-BR" sz="2800" b="1" dirty="0"/>
              <a:t> Gestão Produtos</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1BBF46BA-790A-4260-89A7-29B9DD603256}"/>
              </a:ext>
            </a:extLst>
          </p:cNvPr>
          <p:cNvPicPr>
            <a:picLocks noChangeAspect="1"/>
          </p:cNvPicPr>
          <p:nvPr/>
        </p:nvPicPr>
        <p:blipFill>
          <a:blip r:embed="rId3"/>
          <a:stretch>
            <a:fillRect/>
          </a:stretch>
        </p:blipFill>
        <p:spPr>
          <a:xfrm>
            <a:off x="1564529" y="674900"/>
            <a:ext cx="5712572" cy="4335673"/>
          </a:xfrm>
          <a:prstGeom prst="rect">
            <a:avLst/>
          </a:prstGeom>
        </p:spPr>
      </p:pic>
    </p:spTree>
    <p:extLst>
      <p:ext uri="{BB962C8B-B14F-4D97-AF65-F5344CB8AC3E}">
        <p14:creationId xmlns:p14="http://schemas.microsoft.com/office/powerpoint/2010/main" val="396513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Requisitos Funcionais</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4">
            <a:extLst>
              <a:ext uri="{FF2B5EF4-FFF2-40B4-BE49-F238E27FC236}">
                <a16:creationId xmlns:a16="http://schemas.microsoft.com/office/drawing/2014/main" id="{42B70DA5-6F62-4EB1-8EA6-2F739C776B06}"/>
              </a:ext>
            </a:extLst>
          </p:cNvPr>
          <p:cNvGraphicFramePr>
            <a:graphicFrameLocks noGrp="1"/>
          </p:cNvGraphicFramePr>
          <p:nvPr>
            <p:extLst>
              <p:ext uri="{D42A27DB-BD31-4B8C-83A1-F6EECF244321}">
                <p14:modId xmlns:p14="http://schemas.microsoft.com/office/powerpoint/2010/main" val="199092413"/>
              </p:ext>
            </p:extLst>
          </p:nvPr>
        </p:nvGraphicFramePr>
        <p:xfrm>
          <a:off x="341085" y="1045030"/>
          <a:ext cx="8458736" cy="3643084"/>
        </p:xfrm>
        <a:graphic>
          <a:graphicData uri="http://schemas.openxmlformats.org/drawingml/2006/table">
            <a:tbl>
              <a:tblPr>
                <a:tableStyleId>{5C22544A-7EE6-4342-B048-85BDC9FD1C3A}</a:tableStyleId>
              </a:tblPr>
              <a:tblGrid>
                <a:gridCol w="1753844">
                  <a:extLst>
                    <a:ext uri="{9D8B030D-6E8A-4147-A177-3AD203B41FA5}">
                      <a16:colId xmlns:a16="http://schemas.microsoft.com/office/drawing/2014/main" val="1384826503"/>
                    </a:ext>
                  </a:extLst>
                </a:gridCol>
                <a:gridCol w="2509652">
                  <a:extLst>
                    <a:ext uri="{9D8B030D-6E8A-4147-A177-3AD203B41FA5}">
                      <a16:colId xmlns:a16="http://schemas.microsoft.com/office/drawing/2014/main" val="2113306858"/>
                    </a:ext>
                  </a:extLst>
                </a:gridCol>
                <a:gridCol w="4195240">
                  <a:extLst>
                    <a:ext uri="{9D8B030D-6E8A-4147-A177-3AD203B41FA5}">
                      <a16:colId xmlns:a16="http://schemas.microsoft.com/office/drawing/2014/main" val="1106835355"/>
                    </a:ext>
                  </a:extLst>
                </a:gridCol>
              </a:tblGrid>
              <a:tr h="269858">
                <a:tc gridSpan="3">
                  <a:txBody>
                    <a:bodyPr/>
                    <a:lstStyle/>
                    <a:p>
                      <a:pPr>
                        <a:spcAft>
                          <a:spcPts val="600"/>
                        </a:spcAft>
                      </a:pPr>
                      <a:r>
                        <a:rPr lang="pt-BR" sz="1000" b="1" dirty="0">
                          <a:effectLst/>
                        </a:rPr>
                        <a:t>Grupo: Controle de estoque</a:t>
                      </a:r>
                      <a:endParaRPr lang="pt-BR" sz="1100" b="1" dirty="0">
                        <a:solidFill>
                          <a:srgbClr val="000000"/>
                        </a:solidFill>
                        <a:effectLst/>
                        <a:latin typeface="Arial" panose="020B0604020202020204" pitchFamily="34" charset="0"/>
                        <a:ea typeface="Arial" panose="020B0604020202020204" pitchFamily="34" charset="0"/>
                      </a:endParaRPr>
                    </a:p>
                  </a:txBody>
                  <a:tcPr marL="68580" marR="6858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24239102"/>
                  </a:ext>
                </a:extLst>
              </a:tr>
              <a:tr h="1214362">
                <a:tc>
                  <a:txBody>
                    <a:bodyPr/>
                    <a:lstStyle/>
                    <a:p>
                      <a:r>
                        <a:rPr lang="pt-BR" sz="1000">
                          <a:effectLst/>
                        </a:rPr>
                        <a:t>RF0051</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r>
                        <a:rPr lang="pt-BR" sz="1100">
                          <a:effectLst/>
                        </a:rPr>
                        <a:t>Realizar entrada em estoque</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spcAft>
                          <a:spcPts val="600"/>
                        </a:spcAft>
                      </a:pPr>
                      <a:r>
                        <a:rPr lang="pt-BR" sz="1000" dirty="0">
                          <a:effectLst/>
                        </a:rPr>
                        <a:t>O sistema deve permitir que seja possível realizar entrada de itens de Produtos em estoque.</a:t>
                      </a:r>
                      <a:endParaRPr lang="pt-BR" sz="1100" dirty="0">
                        <a:effectLst/>
                      </a:endParaRPr>
                    </a:p>
                    <a:p>
                      <a:pPr>
                        <a:spcAft>
                          <a:spcPts val="600"/>
                        </a:spcAft>
                      </a:pPr>
                      <a:r>
                        <a:rPr lang="pt-BR" sz="1000" dirty="0">
                          <a:effectLst/>
                        </a:rPr>
                        <a:t>No registro de cada item, deve ser indicado o Produto já previamente cadastrado e a quantidade de itens do Produto.</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2764769"/>
                  </a:ext>
                </a:extLst>
              </a:tr>
              <a:tr h="1079432">
                <a:tc>
                  <a:txBody>
                    <a:bodyPr/>
                    <a:lstStyle/>
                    <a:p>
                      <a:r>
                        <a:rPr lang="pt-BR" sz="1000">
                          <a:effectLst/>
                        </a:rPr>
                        <a:t>RF0052</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r>
                        <a:rPr lang="pt-BR" sz="1100">
                          <a:effectLst/>
                        </a:rPr>
                        <a:t>Calcular valor de venda</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spcAft>
                          <a:spcPts val="600"/>
                        </a:spcAft>
                      </a:pPr>
                      <a:r>
                        <a:rPr lang="pt-BR" sz="1000" dirty="0">
                          <a:effectLst/>
                        </a:rPr>
                        <a:t>O sistema deve calcular o valor de venda com base no valor de custo e o grupo de precificação. Sendo que o valor de venda será o valor de compra mais o percentual definido no grupo de precificação relacionado ao Produto.</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709520040"/>
                  </a:ext>
                </a:extLst>
              </a:tr>
              <a:tr h="539716">
                <a:tc>
                  <a:txBody>
                    <a:bodyPr/>
                    <a:lstStyle/>
                    <a:p>
                      <a:r>
                        <a:rPr lang="pt-BR" sz="1000">
                          <a:effectLst/>
                        </a:rPr>
                        <a:t>RF0053</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r>
                        <a:rPr lang="pt-BR" sz="1100">
                          <a:effectLst/>
                        </a:rPr>
                        <a:t>Dar baixa em estoque</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spcAft>
                          <a:spcPts val="600"/>
                        </a:spcAft>
                      </a:pPr>
                      <a:r>
                        <a:rPr lang="pt-BR" sz="1000">
                          <a:effectLst/>
                        </a:rPr>
                        <a:t>Para cada venda realizada deve-se dar baixa no estoque do total de itens vendidos.</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548182479"/>
                  </a:ext>
                </a:extLst>
              </a:tr>
              <a:tr h="539716">
                <a:tc>
                  <a:txBody>
                    <a:bodyPr/>
                    <a:lstStyle/>
                    <a:p>
                      <a:r>
                        <a:rPr lang="pt-BR" sz="1000">
                          <a:effectLst/>
                        </a:rPr>
                        <a:t>RF0054</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r>
                        <a:rPr lang="pt-BR" sz="1100">
                          <a:effectLst/>
                        </a:rPr>
                        <a:t>Realizar reentrada em estoque</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spcAft>
                          <a:spcPts val="600"/>
                        </a:spcAft>
                      </a:pPr>
                      <a:r>
                        <a:rPr lang="pt-BR" sz="1000" dirty="0">
                          <a:effectLst/>
                        </a:rPr>
                        <a:t>O sistema deve realizar a reentrada de um item em estoque a partir da troca de um produto. </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084483766"/>
                  </a:ext>
                </a:extLst>
              </a:tr>
            </a:tbl>
          </a:graphicData>
        </a:graphic>
      </p:graphicFrame>
    </p:spTree>
    <p:extLst>
      <p:ext uri="{BB962C8B-B14F-4D97-AF65-F5344CB8AC3E}">
        <p14:creationId xmlns:p14="http://schemas.microsoft.com/office/powerpoint/2010/main" val="4565107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a:t>
            </a:r>
            <a:r>
              <a:rPr lang="pt-BR" sz="2800" b="1" dirty="0" err="1"/>
              <a:t>Adm</a:t>
            </a:r>
            <a:r>
              <a:rPr lang="pt-BR" sz="2800" b="1" dirty="0"/>
              <a:t> Gestão Produtos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C0FB2943-B76F-4C37-AB67-83E18DA00229}"/>
              </a:ext>
            </a:extLst>
          </p:cNvPr>
          <p:cNvPicPr>
            <a:picLocks noChangeAspect="1"/>
          </p:cNvPicPr>
          <p:nvPr/>
        </p:nvPicPr>
        <p:blipFill>
          <a:blip r:embed="rId3"/>
          <a:stretch>
            <a:fillRect/>
          </a:stretch>
        </p:blipFill>
        <p:spPr>
          <a:xfrm>
            <a:off x="1185315" y="674900"/>
            <a:ext cx="6564225" cy="4357242"/>
          </a:xfrm>
          <a:prstGeom prst="rect">
            <a:avLst/>
          </a:prstGeom>
        </p:spPr>
      </p:pic>
    </p:spTree>
    <p:extLst>
      <p:ext uri="{BB962C8B-B14F-4D97-AF65-F5344CB8AC3E}">
        <p14:creationId xmlns:p14="http://schemas.microsoft.com/office/powerpoint/2010/main" val="2372423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a:t>
            </a:r>
            <a:r>
              <a:rPr lang="pt-BR" sz="2800" b="1" dirty="0" err="1"/>
              <a:t>Adm</a:t>
            </a:r>
            <a:r>
              <a:rPr lang="pt-BR" sz="2800" b="1" dirty="0"/>
              <a:t> Gestão Produtos Inativação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466640F1-2777-4085-A769-53EC7F8267C1}"/>
              </a:ext>
            </a:extLst>
          </p:cNvPr>
          <p:cNvPicPr>
            <a:picLocks noChangeAspect="1"/>
          </p:cNvPicPr>
          <p:nvPr/>
        </p:nvPicPr>
        <p:blipFill>
          <a:blip r:embed="rId3"/>
          <a:stretch>
            <a:fillRect/>
          </a:stretch>
        </p:blipFill>
        <p:spPr>
          <a:xfrm>
            <a:off x="1005840" y="1005839"/>
            <a:ext cx="6972355" cy="3552499"/>
          </a:xfrm>
          <a:prstGeom prst="rect">
            <a:avLst/>
          </a:prstGeom>
        </p:spPr>
      </p:pic>
    </p:spTree>
    <p:extLst>
      <p:ext uri="{BB962C8B-B14F-4D97-AF65-F5344CB8AC3E}">
        <p14:creationId xmlns:p14="http://schemas.microsoft.com/office/powerpoint/2010/main" val="15396956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a:t>
            </a:r>
            <a:r>
              <a:rPr lang="pt-BR" sz="2800" b="1" dirty="0" err="1"/>
              <a:t>Adm</a:t>
            </a:r>
            <a:r>
              <a:rPr lang="pt-BR" sz="2800" b="1" dirty="0"/>
              <a:t> Gestão Produtos Ativação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FF53B219-1954-416A-9DE3-51B24A60DDE7}"/>
              </a:ext>
            </a:extLst>
          </p:cNvPr>
          <p:cNvPicPr>
            <a:picLocks noChangeAspect="1"/>
          </p:cNvPicPr>
          <p:nvPr/>
        </p:nvPicPr>
        <p:blipFill>
          <a:blip r:embed="rId3"/>
          <a:stretch>
            <a:fillRect/>
          </a:stretch>
        </p:blipFill>
        <p:spPr>
          <a:xfrm>
            <a:off x="578956" y="880442"/>
            <a:ext cx="7986088" cy="3974586"/>
          </a:xfrm>
          <a:prstGeom prst="rect">
            <a:avLst/>
          </a:prstGeom>
        </p:spPr>
      </p:pic>
    </p:spTree>
    <p:extLst>
      <p:ext uri="{BB962C8B-B14F-4D97-AF65-F5344CB8AC3E}">
        <p14:creationId xmlns:p14="http://schemas.microsoft.com/office/powerpoint/2010/main" val="30509903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a:t>
            </a:r>
            <a:r>
              <a:rPr lang="pt-BR" sz="2800" b="1" dirty="0" err="1"/>
              <a:t>Adm</a:t>
            </a:r>
            <a:r>
              <a:rPr lang="pt-BR" sz="2800" b="1" dirty="0"/>
              <a:t> Gestão Pedidos</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15F1BF9-5F07-4D5A-B099-CB903E2B4F2F}"/>
              </a:ext>
            </a:extLst>
          </p:cNvPr>
          <p:cNvPicPr>
            <a:picLocks noChangeAspect="1"/>
          </p:cNvPicPr>
          <p:nvPr/>
        </p:nvPicPr>
        <p:blipFill>
          <a:blip r:embed="rId3"/>
          <a:stretch>
            <a:fillRect/>
          </a:stretch>
        </p:blipFill>
        <p:spPr>
          <a:xfrm>
            <a:off x="1747289" y="674900"/>
            <a:ext cx="5423131" cy="4365473"/>
          </a:xfrm>
          <a:prstGeom prst="rect">
            <a:avLst/>
          </a:prstGeom>
        </p:spPr>
      </p:pic>
    </p:spTree>
    <p:extLst>
      <p:ext uri="{BB962C8B-B14F-4D97-AF65-F5344CB8AC3E}">
        <p14:creationId xmlns:p14="http://schemas.microsoft.com/office/powerpoint/2010/main" val="41087136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a:t>
            </a:r>
            <a:r>
              <a:rPr lang="pt-BR" sz="2800" b="1" dirty="0" err="1"/>
              <a:t>Adm</a:t>
            </a:r>
            <a:r>
              <a:rPr lang="pt-BR" sz="2800" b="1" dirty="0"/>
              <a:t> Gestão Pedidos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CC4109BD-5E8C-4E26-AC60-92E14137C2D0}"/>
              </a:ext>
            </a:extLst>
          </p:cNvPr>
          <p:cNvPicPr>
            <a:picLocks noChangeAspect="1"/>
          </p:cNvPicPr>
          <p:nvPr/>
        </p:nvPicPr>
        <p:blipFill>
          <a:blip r:embed="rId3"/>
          <a:stretch>
            <a:fillRect/>
          </a:stretch>
        </p:blipFill>
        <p:spPr>
          <a:xfrm>
            <a:off x="1826503" y="674900"/>
            <a:ext cx="5122938" cy="4224249"/>
          </a:xfrm>
          <a:prstGeom prst="rect">
            <a:avLst/>
          </a:prstGeom>
        </p:spPr>
      </p:pic>
    </p:spTree>
    <p:extLst>
      <p:ext uri="{BB962C8B-B14F-4D97-AF65-F5344CB8AC3E}">
        <p14:creationId xmlns:p14="http://schemas.microsoft.com/office/powerpoint/2010/main" val="20574109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a:t>
            </a:r>
            <a:r>
              <a:rPr lang="pt-BR" sz="2800" b="1" dirty="0" err="1"/>
              <a:t>Adm</a:t>
            </a:r>
            <a:r>
              <a:rPr lang="pt-BR" sz="2800" b="1" dirty="0"/>
              <a:t> Gestão Clientes</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7E3F74E3-F868-416E-B4C4-B93A75A15BBE}"/>
              </a:ext>
            </a:extLst>
          </p:cNvPr>
          <p:cNvPicPr>
            <a:picLocks noChangeAspect="1"/>
          </p:cNvPicPr>
          <p:nvPr/>
        </p:nvPicPr>
        <p:blipFill>
          <a:blip r:embed="rId3"/>
          <a:stretch>
            <a:fillRect/>
          </a:stretch>
        </p:blipFill>
        <p:spPr>
          <a:xfrm>
            <a:off x="1571643" y="674900"/>
            <a:ext cx="5423518" cy="4289273"/>
          </a:xfrm>
          <a:prstGeom prst="rect">
            <a:avLst/>
          </a:prstGeom>
        </p:spPr>
      </p:pic>
    </p:spTree>
    <p:extLst>
      <p:ext uri="{BB962C8B-B14F-4D97-AF65-F5344CB8AC3E}">
        <p14:creationId xmlns:p14="http://schemas.microsoft.com/office/powerpoint/2010/main" val="22651593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a:t>
            </a:r>
            <a:r>
              <a:rPr lang="pt-BR" sz="2800" b="1" dirty="0" err="1"/>
              <a:t>Adm</a:t>
            </a:r>
            <a:r>
              <a:rPr lang="pt-BR" sz="2800" b="1" dirty="0"/>
              <a:t> Gestão Clientes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C7D9BCDB-542F-448F-941E-6DF9A3F9F954}"/>
              </a:ext>
            </a:extLst>
          </p:cNvPr>
          <p:cNvPicPr>
            <a:picLocks noChangeAspect="1"/>
          </p:cNvPicPr>
          <p:nvPr/>
        </p:nvPicPr>
        <p:blipFill>
          <a:blip r:embed="rId3"/>
          <a:stretch>
            <a:fillRect/>
          </a:stretch>
        </p:blipFill>
        <p:spPr>
          <a:xfrm>
            <a:off x="1628537" y="674900"/>
            <a:ext cx="5282804" cy="4377678"/>
          </a:xfrm>
          <a:prstGeom prst="rect">
            <a:avLst/>
          </a:prstGeom>
        </p:spPr>
      </p:pic>
    </p:spTree>
    <p:extLst>
      <p:ext uri="{BB962C8B-B14F-4D97-AF65-F5344CB8AC3E}">
        <p14:creationId xmlns:p14="http://schemas.microsoft.com/office/powerpoint/2010/main" val="5494669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a:t>
            </a:r>
            <a:r>
              <a:rPr lang="pt-BR" sz="2800" b="1" dirty="0" err="1"/>
              <a:t>Adm</a:t>
            </a:r>
            <a:r>
              <a:rPr lang="pt-BR" sz="2800" b="1" dirty="0"/>
              <a:t> Gestão Clientes Edição</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160991B8-C8CC-45D0-9185-9C58418105CF}"/>
              </a:ext>
            </a:extLst>
          </p:cNvPr>
          <p:cNvPicPr>
            <a:picLocks noChangeAspect="1"/>
          </p:cNvPicPr>
          <p:nvPr/>
        </p:nvPicPr>
        <p:blipFill>
          <a:blip r:embed="rId3"/>
          <a:stretch>
            <a:fillRect/>
          </a:stretch>
        </p:blipFill>
        <p:spPr>
          <a:xfrm>
            <a:off x="1487878" y="674900"/>
            <a:ext cx="6168244" cy="4218568"/>
          </a:xfrm>
          <a:prstGeom prst="rect">
            <a:avLst/>
          </a:prstGeom>
        </p:spPr>
      </p:pic>
    </p:spTree>
    <p:extLst>
      <p:ext uri="{BB962C8B-B14F-4D97-AF65-F5344CB8AC3E}">
        <p14:creationId xmlns:p14="http://schemas.microsoft.com/office/powerpoint/2010/main" val="2225090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a:t>
            </a:r>
            <a:r>
              <a:rPr lang="pt-BR" sz="2800" b="1" dirty="0" err="1"/>
              <a:t>Adm</a:t>
            </a:r>
            <a:r>
              <a:rPr lang="pt-BR" sz="2800" b="1" dirty="0"/>
              <a:t> Análise de Pedidos</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56C6AF71-7F84-4902-8682-8A84D4979AC8}"/>
              </a:ext>
            </a:extLst>
          </p:cNvPr>
          <p:cNvPicPr>
            <a:picLocks noChangeAspect="1"/>
          </p:cNvPicPr>
          <p:nvPr/>
        </p:nvPicPr>
        <p:blipFill>
          <a:blip r:embed="rId3"/>
          <a:stretch>
            <a:fillRect/>
          </a:stretch>
        </p:blipFill>
        <p:spPr>
          <a:xfrm>
            <a:off x="1641634" y="599964"/>
            <a:ext cx="5597366" cy="4377376"/>
          </a:xfrm>
          <a:prstGeom prst="rect">
            <a:avLst/>
          </a:prstGeom>
        </p:spPr>
      </p:pic>
    </p:spTree>
    <p:extLst>
      <p:ext uri="{BB962C8B-B14F-4D97-AF65-F5344CB8AC3E}">
        <p14:creationId xmlns:p14="http://schemas.microsoft.com/office/powerpoint/2010/main" val="37743990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Planos de testes</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7ED34F65-6740-4C5D-BE14-83CA1ADA9AA0}"/>
              </a:ext>
            </a:extLst>
          </p:cNvPr>
          <p:cNvPicPr>
            <a:picLocks noChangeAspect="1"/>
          </p:cNvPicPr>
          <p:nvPr/>
        </p:nvPicPr>
        <p:blipFill>
          <a:blip r:embed="rId3"/>
          <a:stretch>
            <a:fillRect/>
          </a:stretch>
        </p:blipFill>
        <p:spPr>
          <a:xfrm>
            <a:off x="72192" y="674900"/>
            <a:ext cx="8999615" cy="4252700"/>
          </a:xfrm>
          <a:prstGeom prst="rect">
            <a:avLst/>
          </a:prstGeom>
        </p:spPr>
      </p:pic>
    </p:spTree>
    <p:extLst>
      <p:ext uri="{BB962C8B-B14F-4D97-AF65-F5344CB8AC3E}">
        <p14:creationId xmlns:p14="http://schemas.microsoft.com/office/powerpoint/2010/main" val="2427363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3">
            <a:extLst>
              <a:ext uri="{FF2B5EF4-FFF2-40B4-BE49-F238E27FC236}">
                <a16:creationId xmlns:a16="http://schemas.microsoft.com/office/drawing/2014/main" id="{DDA9E497-E81B-46B3-84C7-CC125F0EE18C}"/>
              </a:ext>
            </a:extLst>
          </p:cNvPr>
          <p:cNvSpPr txBox="1">
            <a:spLocks noGrp="1"/>
          </p:cNvSpPr>
          <p:nvPr>
            <p:ph type="title"/>
          </p:nvPr>
        </p:nvSpPr>
        <p:spPr>
          <a:xfrm>
            <a:off x="279221" y="188438"/>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pt-BR" b="1" dirty="0">
                <a:solidFill>
                  <a:schemeClr val="bg2">
                    <a:lumMod val="50000"/>
                  </a:schemeClr>
                </a:solidFill>
              </a:rPr>
              <a:t>Requisitos Não Funcionais</a:t>
            </a:r>
            <a:endParaRPr b="1" dirty="0">
              <a:solidFill>
                <a:schemeClr val="bg2">
                  <a:lumMod val="50000"/>
                </a:schemeClr>
              </a:solidFill>
            </a:endParaRPr>
          </a:p>
        </p:txBody>
      </p:sp>
      <p:pic>
        <p:nvPicPr>
          <p:cNvPr id="4" name="Picture 2">
            <a:extLst>
              <a:ext uri="{FF2B5EF4-FFF2-40B4-BE49-F238E27FC236}">
                <a16:creationId xmlns:a16="http://schemas.microsoft.com/office/drawing/2014/main" id="{33F5CC06-10A9-4DD3-8BF7-EAF33C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1EAD6D2F-F3C5-4E67-BD13-0327E684F126}"/>
              </a:ext>
            </a:extLst>
          </p:cNvPr>
          <p:cNvGraphicFramePr>
            <a:graphicFrameLocks noGrp="1"/>
          </p:cNvGraphicFramePr>
          <p:nvPr>
            <p:extLst>
              <p:ext uri="{D42A27DB-BD31-4B8C-83A1-F6EECF244321}">
                <p14:modId xmlns:p14="http://schemas.microsoft.com/office/powerpoint/2010/main" val="2125242617"/>
              </p:ext>
            </p:extLst>
          </p:nvPr>
        </p:nvGraphicFramePr>
        <p:xfrm>
          <a:off x="279220" y="1030514"/>
          <a:ext cx="8520600" cy="3526972"/>
        </p:xfrm>
        <a:graphic>
          <a:graphicData uri="http://schemas.openxmlformats.org/drawingml/2006/table">
            <a:tbl>
              <a:tblPr>
                <a:tableStyleId>{5C22544A-7EE6-4342-B048-85BDC9FD1C3A}</a:tableStyleId>
              </a:tblPr>
              <a:tblGrid>
                <a:gridCol w="1766671">
                  <a:extLst>
                    <a:ext uri="{9D8B030D-6E8A-4147-A177-3AD203B41FA5}">
                      <a16:colId xmlns:a16="http://schemas.microsoft.com/office/drawing/2014/main" val="2145253494"/>
                    </a:ext>
                  </a:extLst>
                </a:gridCol>
                <a:gridCol w="2528007">
                  <a:extLst>
                    <a:ext uri="{9D8B030D-6E8A-4147-A177-3AD203B41FA5}">
                      <a16:colId xmlns:a16="http://schemas.microsoft.com/office/drawing/2014/main" val="4117684105"/>
                    </a:ext>
                  </a:extLst>
                </a:gridCol>
                <a:gridCol w="4225922">
                  <a:extLst>
                    <a:ext uri="{9D8B030D-6E8A-4147-A177-3AD203B41FA5}">
                      <a16:colId xmlns:a16="http://schemas.microsoft.com/office/drawing/2014/main" val="731817915"/>
                    </a:ext>
                  </a:extLst>
                </a:gridCol>
              </a:tblGrid>
              <a:tr h="235132">
                <a:tc gridSpan="3">
                  <a:txBody>
                    <a:bodyPr/>
                    <a:lstStyle/>
                    <a:p>
                      <a:pPr>
                        <a:tabLst>
                          <a:tab pos="5626100" algn="l"/>
                        </a:tabLst>
                      </a:pPr>
                      <a:r>
                        <a:rPr lang="pt-BR" sz="1000" b="1" dirty="0">
                          <a:effectLst/>
                        </a:rPr>
                        <a:t>Grupo: Geral</a:t>
                      </a:r>
                      <a:endParaRPr lang="pt-BR" sz="1100" b="1" dirty="0">
                        <a:solidFill>
                          <a:srgbClr val="000000"/>
                        </a:solidFill>
                        <a:effectLst/>
                        <a:latin typeface="Arial" panose="020B0604020202020204" pitchFamily="34" charset="0"/>
                        <a:ea typeface="Arial" panose="020B0604020202020204" pitchFamily="34" charset="0"/>
                      </a:endParaRPr>
                    </a:p>
                  </a:txBody>
                  <a:tcPr marL="68580" marR="6858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309866816"/>
                  </a:ext>
                </a:extLst>
              </a:tr>
              <a:tr h="470262">
                <a:tc>
                  <a:txBody>
                    <a:bodyPr/>
                    <a:lstStyle/>
                    <a:p>
                      <a:r>
                        <a:rPr lang="pt-BR" sz="1000">
                          <a:effectLst/>
                        </a:rPr>
                        <a:t>RNF0011</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r>
                        <a:rPr lang="pt-BR" sz="1000">
                          <a:effectLst/>
                        </a:rPr>
                        <a:t>Tempo de resposta para consultas</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a:effectLst/>
                        </a:rPr>
                        <a:t>Toda consulta de usuário deve ter resposta em no máximo 1 segundo.</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692903499"/>
                  </a:ext>
                </a:extLst>
              </a:tr>
              <a:tr h="705394">
                <a:tc>
                  <a:txBody>
                    <a:bodyPr/>
                    <a:lstStyle/>
                    <a:p>
                      <a:r>
                        <a:rPr lang="pt-BR" sz="1000" dirty="0">
                          <a:effectLst/>
                        </a:rPr>
                        <a:t>RNF0012</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r>
                        <a:rPr lang="pt-BR" sz="1000">
                          <a:effectLst/>
                        </a:rPr>
                        <a:t>Log de transação </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a:effectLst/>
                        </a:rPr>
                        <a:t>Para toda operação de escrita (Inserção ou Alteração) deve ser registado data, hora, usuário responsável além de manter os dados alterados.</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728499466"/>
                  </a:ext>
                </a:extLst>
              </a:tr>
              <a:tr h="235132">
                <a:tc gridSpan="3">
                  <a:txBody>
                    <a:bodyPr/>
                    <a:lstStyle/>
                    <a:p>
                      <a:pPr>
                        <a:tabLst>
                          <a:tab pos="5626100" algn="l"/>
                        </a:tabLst>
                      </a:pPr>
                      <a:r>
                        <a:rPr lang="pt-BR" sz="1000">
                          <a:effectLst/>
                          <a:highlight>
                            <a:srgbClr val="FFFF00"/>
                          </a:highlight>
                        </a:rPr>
                        <a:t> </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963064087"/>
                  </a:ext>
                </a:extLst>
              </a:tr>
              <a:tr h="235132">
                <a:tc gridSpan="3">
                  <a:txBody>
                    <a:bodyPr/>
                    <a:lstStyle/>
                    <a:p>
                      <a:pPr>
                        <a:tabLst>
                          <a:tab pos="5626100" algn="l"/>
                        </a:tabLst>
                      </a:pPr>
                      <a:r>
                        <a:rPr lang="pt-BR" sz="1000" dirty="0">
                          <a:effectLst/>
                        </a:rPr>
                        <a:t>Grupo: Cadastro de Produtos</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642972765"/>
                  </a:ext>
                </a:extLst>
              </a:tr>
              <a:tr h="705394">
                <a:tc>
                  <a:txBody>
                    <a:bodyPr/>
                    <a:lstStyle/>
                    <a:p>
                      <a:r>
                        <a:rPr lang="pt-BR" sz="1000">
                          <a:effectLst/>
                        </a:rPr>
                        <a:t>RNF0021</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r>
                        <a:rPr lang="pt-BR" sz="1000" dirty="0">
                          <a:effectLst/>
                        </a:rPr>
                        <a:t>Código de Produto</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Todo Produto cadastrado deve receber um código único no sistema.</a:t>
                      </a:r>
                      <a:endParaRPr lang="pt-BR" sz="1100" dirty="0">
                        <a:effectLst/>
                      </a:endParaRPr>
                    </a:p>
                    <a:p>
                      <a:pPr>
                        <a:tabLst>
                          <a:tab pos="5626100" algn="l"/>
                        </a:tabLst>
                      </a:pPr>
                      <a:r>
                        <a:rPr lang="pt-BR" sz="1000" dirty="0">
                          <a:effectLst/>
                        </a:rPr>
                        <a:t> </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487262006"/>
                  </a:ext>
                </a:extLst>
              </a:tr>
              <a:tr h="940526">
                <a:tc>
                  <a:txBody>
                    <a:bodyPr/>
                    <a:lstStyle/>
                    <a:p>
                      <a:r>
                        <a:rPr lang="pt-BR" sz="1000">
                          <a:effectLst/>
                        </a:rPr>
                        <a:t>RNF0013</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r>
                        <a:rPr lang="pt-BR" sz="1000">
                          <a:effectLst/>
                        </a:rPr>
                        <a:t>Cadastro de domínios</a:t>
                      </a:r>
                      <a:endParaRPr lang="pt-BR" sz="1100">
                        <a:solidFill>
                          <a:srgbClr val="000000"/>
                        </a:solidFill>
                        <a:effectLst/>
                        <a:latin typeface="Arial" panose="020B0604020202020204" pitchFamily="34" charset="0"/>
                        <a:ea typeface="Arial" panose="020B0604020202020204" pitchFamily="34" charset="0"/>
                      </a:endParaRPr>
                    </a:p>
                  </a:txBody>
                  <a:tcPr marL="68580" marR="68580" marT="0" marB="0"/>
                </a:tc>
                <a:tc>
                  <a:txBody>
                    <a:bodyPr/>
                    <a:lstStyle/>
                    <a:p>
                      <a:pPr>
                        <a:tabLst>
                          <a:tab pos="5626100" algn="l"/>
                        </a:tabLst>
                      </a:pPr>
                      <a:r>
                        <a:rPr lang="pt-BR" sz="1000" dirty="0">
                          <a:effectLst/>
                        </a:rPr>
                        <a:t>Deve haver um script de implantação do sistema que insere todos os registros de tabelas de domínio necessárias por </a:t>
                      </a:r>
                      <a:r>
                        <a:rPr lang="pt-BR" sz="1000" dirty="0" err="1">
                          <a:effectLst/>
                        </a:rPr>
                        <a:t>ex</a:t>
                      </a:r>
                      <a:r>
                        <a:rPr lang="pt-BR" sz="1000" dirty="0">
                          <a:effectLst/>
                        </a:rPr>
                        <a:t>: grupo de precificação, fornecedor, etc...</a:t>
                      </a:r>
                      <a:endParaRPr lang="pt-BR" sz="1100" dirty="0">
                        <a:solidFill>
                          <a:srgbClr val="000000"/>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005299606"/>
                  </a:ext>
                </a:extLst>
              </a:tr>
            </a:tbl>
          </a:graphicData>
        </a:graphic>
      </p:graphicFrame>
    </p:spTree>
    <p:extLst>
      <p:ext uri="{BB962C8B-B14F-4D97-AF65-F5344CB8AC3E}">
        <p14:creationId xmlns:p14="http://schemas.microsoft.com/office/powerpoint/2010/main" val="718558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Planos de testes</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8F97ACAC-5F44-48F9-AD00-58CE9FD7BE3F}"/>
              </a:ext>
            </a:extLst>
          </p:cNvPr>
          <p:cNvPicPr>
            <a:picLocks noChangeAspect="1"/>
          </p:cNvPicPr>
          <p:nvPr/>
        </p:nvPicPr>
        <p:blipFill>
          <a:blip r:embed="rId3"/>
          <a:stretch>
            <a:fillRect/>
          </a:stretch>
        </p:blipFill>
        <p:spPr>
          <a:xfrm>
            <a:off x="214313" y="925819"/>
            <a:ext cx="8617987" cy="3473385"/>
          </a:xfrm>
          <a:prstGeom prst="rect">
            <a:avLst/>
          </a:prstGeom>
        </p:spPr>
      </p:pic>
    </p:spTree>
    <p:extLst>
      <p:ext uri="{BB962C8B-B14F-4D97-AF65-F5344CB8AC3E}">
        <p14:creationId xmlns:p14="http://schemas.microsoft.com/office/powerpoint/2010/main" val="1144206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Planos de testes</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0EB9200C-1029-47D8-96D3-2031A58BC969}"/>
              </a:ext>
            </a:extLst>
          </p:cNvPr>
          <p:cNvPicPr>
            <a:picLocks noChangeAspect="1"/>
          </p:cNvPicPr>
          <p:nvPr/>
        </p:nvPicPr>
        <p:blipFill>
          <a:blip r:embed="rId3"/>
          <a:stretch>
            <a:fillRect/>
          </a:stretch>
        </p:blipFill>
        <p:spPr>
          <a:xfrm>
            <a:off x="311700" y="903625"/>
            <a:ext cx="8633460" cy="3626927"/>
          </a:xfrm>
          <a:prstGeom prst="rect">
            <a:avLst/>
          </a:prstGeom>
        </p:spPr>
      </p:pic>
    </p:spTree>
    <p:extLst>
      <p:ext uri="{BB962C8B-B14F-4D97-AF65-F5344CB8AC3E}">
        <p14:creationId xmlns:p14="http://schemas.microsoft.com/office/powerpoint/2010/main" val="1890884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Planos de testes</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E85A32C5-7042-4AD2-9B3A-B515E0DCB354}"/>
              </a:ext>
            </a:extLst>
          </p:cNvPr>
          <p:cNvPicPr>
            <a:picLocks noChangeAspect="1"/>
          </p:cNvPicPr>
          <p:nvPr/>
        </p:nvPicPr>
        <p:blipFill>
          <a:blip r:embed="rId3"/>
          <a:stretch>
            <a:fillRect/>
          </a:stretch>
        </p:blipFill>
        <p:spPr>
          <a:xfrm>
            <a:off x="862446" y="545483"/>
            <a:ext cx="7419108" cy="4530917"/>
          </a:xfrm>
          <a:prstGeom prst="rect">
            <a:avLst/>
          </a:prstGeom>
        </p:spPr>
      </p:pic>
    </p:spTree>
    <p:extLst>
      <p:ext uri="{BB962C8B-B14F-4D97-AF65-F5344CB8AC3E}">
        <p14:creationId xmlns:p14="http://schemas.microsoft.com/office/powerpoint/2010/main" val="5689719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Planos de testes</a:t>
            </a:r>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8879B091-6CD9-4928-B674-7094B9A33EC8}"/>
              </a:ext>
            </a:extLst>
          </p:cNvPr>
          <p:cNvPicPr>
            <a:picLocks noChangeAspect="1"/>
          </p:cNvPicPr>
          <p:nvPr/>
        </p:nvPicPr>
        <p:blipFill>
          <a:blip r:embed="rId3"/>
          <a:stretch>
            <a:fillRect/>
          </a:stretch>
        </p:blipFill>
        <p:spPr>
          <a:xfrm>
            <a:off x="236220" y="950795"/>
            <a:ext cx="8671560" cy="3364238"/>
          </a:xfrm>
          <a:prstGeom prst="rect">
            <a:avLst/>
          </a:prstGeom>
        </p:spPr>
      </p:pic>
    </p:spTree>
    <p:extLst>
      <p:ext uri="{BB962C8B-B14F-4D97-AF65-F5344CB8AC3E}">
        <p14:creationId xmlns:p14="http://schemas.microsoft.com/office/powerpoint/2010/main" val="11571343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de Teste com </a:t>
            </a:r>
            <a:r>
              <a:rPr lang="pt-BR" sz="2800" b="1" dirty="0" err="1"/>
              <a:t>Cypress</a:t>
            </a:r>
            <a:endParaRPr lang="pt-BR" sz="2800" b="1" dirty="0"/>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DC9FD50F-2FEB-4F11-9285-ECB2006D017E}"/>
              </a:ext>
            </a:extLst>
          </p:cNvPr>
          <p:cNvPicPr>
            <a:picLocks noChangeAspect="1"/>
          </p:cNvPicPr>
          <p:nvPr/>
        </p:nvPicPr>
        <p:blipFill>
          <a:blip r:embed="rId3"/>
          <a:stretch>
            <a:fillRect/>
          </a:stretch>
        </p:blipFill>
        <p:spPr>
          <a:xfrm>
            <a:off x="436384" y="674900"/>
            <a:ext cx="8271232" cy="4267214"/>
          </a:xfrm>
          <a:prstGeom prst="rect">
            <a:avLst/>
          </a:prstGeom>
        </p:spPr>
      </p:pic>
    </p:spTree>
    <p:extLst>
      <p:ext uri="{BB962C8B-B14F-4D97-AF65-F5344CB8AC3E}">
        <p14:creationId xmlns:p14="http://schemas.microsoft.com/office/powerpoint/2010/main" val="39046505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de Teste com </a:t>
            </a:r>
            <a:r>
              <a:rPr lang="pt-BR" sz="2800" b="1" dirty="0" err="1"/>
              <a:t>Cypress</a:t>
            </a:r>
            <a:endParaRPr lang="pt-BR" sz="2800" b="1" dirty="0"/>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C5E30B68-E5FC-43CC-BCC3-6BBA085FF67C}"/>
              </a:ext>
            </a:extLst>
          </p:cNvPr>
          <p:cNvPicPr>
            <a:picLocks noChangeAspect="1"/>
          </p:cNvPicPr>
          <p:nvPr/>
        </p:nvPicPr>
        <p:blipFill>
          <a:blip r:embed="rId3"/>
          <a:stretch>
            <a:fillRect/>
          </a:stretch>
        </p:blipFill>
        <p:spPr>
          <a:xfrm>
            <a:off x="311700" y="674900"/>
            <a:ext cx="8436428" cy="4350033"/>
          </a:xfrm>
          <a:prstGeom prst="rect">
            <a:avLst/>
          </a:prstGeom>
        </p:spPr>
      </p:pic>
    </p:spTree>
    <p:extLst>
      <p:ext uri="{BB962C8B-B14F-4D97-AF65-F5344CB8AC3E}">
        <p14:creationId xmlns:p14="http://schemas.microsoft.com/office/powerpoint/2010/main" val="8231863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66C5D-B5E1-4BC6-9B67-993C3B28D280}"/>
              </a:ext>
            </a:extLst>
          </p:cNvPr>
          <p:cNvSpPr>
            <a:spLocks noGrp="1"/>
          </p:cNvSpPr>
          <p:nvPr>
            <p:ph type="title"/>
          </p:nvPr>
        </p:nvSpPr>
        <p:spPr>
          <a:xfrm>
            <a:off x="311700" y="67100"/>
            <a:ext cx="8520600" cy="607800"/>
          </a:xfrm>
        </p:spPr>
        <p:txBody>
          <a:bodyPr/>
          <a:lstStyle/>
          <a:p>
            <a:r>
              <a:rPr lang="pt-BR" sz="2800" b="1" dirty="0"/>
              <a:t>Tela de Teste com </a:t>
            </a:r>
            <a:r>
              <a:rPr lang="pt-BR" sz="2800" b="1" dirty="0" err="1"/>
              <a:t>Cypress</a:t>
            </a:r>
            <a:endParaRPr lang="pt-BR" sz="2800" b="1" dirty="0"/>
          </a:p>
        </p:txBody>
      </p:sp>
      <p:pic>
        <p:nvPicPr>
          <p:cNvPr id="5" name="Picture 2">
            <a:extLst>
              <a:ext uri="{FF2B5EF4-FFF2-40B4-BE49-F238E27FC236}">
                <a16:creationId xmlns:a16="http://schemas.microsoft.com/office/drawing/2014/main" id="{2B9565EB-13BA-40D1-A716-127E985F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87" y="63713"/>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BB178B1D-E238-4748-9EBB-003174D2BF1C}"/>
              </a:ext>
            </a:extLst>
          </p:cNvPr>
          <p:cNvPicPr>
            <a:picLocks noChangeAspect="1"/>
          </p:cNvPicPr>
          <p:nvPr/>
        </p:nvPicPr>
        <p:blipFill>
          <a:blip r:embed="rId3"/>
          <a:stretch>
            <a:fillRect/>
          </a:stretch>
        </p:blipFill>
        <p:spPr>
          <a:xfrm>
            <a:off x="230038" y="616844"/>
            <a:ext cx="8683923" cy="4459556"/>
          </a:xfrm>
          <a:prstGeom prst="rect">
            <a:avLst/>
          </a:prstGeom>
        </p:spPr>
      </p:pic>
    </p:spTree>
    <p:extLst>
      <p:ext uri="{BB962C8B-B14F-4D97-AF65-F5344CB8AC3E}">
        <p14:creationId xmlns:p14="http://schemas.microsoft.com/office/powerpoint/2010/main" val="8961843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ctrTitle"/>
          </p:nvPr>
        </p:nvSpPr>
        <p:spPr>
          <a:xfrm>
            <a:off x="656146" y="1449337"/>
            <a:ext cx="7631400" cy="702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4200"/>
              <a:buNone/>
            </a:pPr>
            <a:r>
              <a:rPr lang="pt-BR" sz="2900" b="1" dirty="0">
                <a:solidFill>
                  <a:srgbClr val="FFFFFF"/>
                </a:solidFill>
                <a:latin typeface="Arial"/>
                <a:ea typeface="Arial"/>
                <a:cs typeface="Arial"/>
                <a:sym typeface="Arial"/>
              </a:rPr>
              <a:t>Agradecimento</a:t>
            </a:r>
            <a:endParaRPr lang="pt-BR" b="1" dirty="0"/>
          </a:p>
        </p:txBody>
      </p:sp>
      <p:sp>
        <p:nvSpPr>
          <p:cNvPr id="86" name="Google Shape;86;p1"/>
          <p:cNvSpPr txBox="1">
            <a:spLocks noGrp="1"/>
          </p:cNvSpPr>
          <p:nvPr>
            <p:ph type="subTitle" idx="1"/>
          </p:nvPr>
        </p:nvSpPr>
        <p:spPr>
          <a:xfrm>
            <a:off x="743402" y="2479269"/>
            <a:ext cx="7456887" cy="701999"/>
          </a:xfrm>
          <a:prstGeom prst="rect">
            <a:avLst/>
          </a:prstGeom>
          <a:noFill/>
          <a:ln>
            <a:noFill/>
          </a:ln>
        </p:spPr>
        <p:txBody>
          <a:bodyPr spcFirstLastPara="1" wrap="square" lIns="91425" tIns="91425" rIns="91425" bIns="91425" anchor="t" anchorCtr="0">
            <a:noAutofit/>
          </a:bodyPr>
          <a:lstStyle/>
          <a:p>
            <a:pPr marL="0" indent="0" algn="ctr">
              <a:buClr>
                <a:srgbClr val="0029A0"/>
              </a:buClr>
            </a:pPr>
            <a:r>
              <a:rPr lang="pt-BR" sz="1800" b="1" dirty="0">
                <a:solidFill>
                  <a:srgbClr val="FFFFFF"/>
                </a:solidFill>
              </a:rPr>
              <a:t>Agradeço à todos os presentes pelo respeito e atenção.</a:t>
            </a:r>
          </a:p>
        </p:txBody>
      </p:sp>
      <p:pic>
        <p:nvPicPr>
          <p:cNvPr id="87" name="Google Shape;87;p1"/>
          <p:cNvPicPr preferRelativeResize="0"/>
          <p:nvPr/>
        </p:nvPicPr>
        <p:blipFill rotWithShape="1">
          <a:blip r:embed="rId3">
            <a:alphaModFix/>
          </a:blip>
          <a:srcRect/>
          <a:stretch/>
        </p:blipFill>
        <p:spPr>
          <a:xfrm>
            <a:off x="99304" y="224463"/>
            <a:ext cx="997568" cy="702001"/>
          </a:xfrm>
          <a:prstGeom prst="rect">
            <a:avLst/>
          </a:prstGeom>
          <a:noFill/>
          <a:ln>
            <a:noFill/>
          </a:ln>
        </p:spPr>
      </p:pic>
      <p:pic>
        <p:nvPicPr>
          <p:cNvPr id="88" name="Google Shape;88;p1"/>
          <p:cNvPicPr preferRelativeResize="0"/>
          <p:nvPr/>
        </p:nvPicPr>
        <p:blipFill rotWithShape="1">
          <a:blip r:embed="rId4">
            <a:alphaModFix/>
          </a:blip>
          <a:srcRect/>
          <a:stretch/>
        </p:blipFill>
        <p:spPr>
          <a:xfrm>
            <a:off x="1394640" y="144414"/>
            <a:ext cx="884103" cy="980444"/>
          </a:xfrm>
          <a:prstGeom prst="rect">
            <a:avLst/>
          </a:prstGeom>
          <a:noFill/>
          <a:ln>
            <a:noFill/>
          </a:ln>
        </p:spPr>
      </p:pic>
      <p:pic>
        <p:nvPicPr>
          <p:cNvPr id="2050" name="Picture 2">
            <a:extLst>
              <a:ext uri="{FF2B5EF4-FFF2-40B4-BE49-F238E27FC236}">
                <a16:creationId xmlns:a16="http://schemas.microsoft.com/office/drawing/2014/main" id="{7D3604E0-93B3-4AD0-BA0E-91B99F679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2114" y="3372970"/>
            <a:ext cx="1119201" cy="11192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85;p1">
            <a:extLst>
              <a:ext uri="{FF2B5EF4-FFF2-40B4-BE49-F238E27FC236}">
                <a16:creationId xmlns:a16="http://schemas.microsoft.com/office/drawing/2014/main" id="{AA08CB3C-2692-419F-B9DF-41A94C984417}"/>
              </a:ext>
            </a:extLst>
          </p:cNvPr>
          <p:cNvSpPr txBox="1">
            <a:spLocks/>
          </p:cNvSpPr>
          <p:nvPr/>
        </p:nvSpPr>
        <p:spPr>
          <a:xfrm>
            <a:off x="3621315" y="3509200"/>
            <a:ext cx="2656114" cy="702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9pPr>
          </a:lstStyle>
          <a:p>
            <a:pPr algn="ctr">
              <a:lnSpc>
                <a:spcPct val="115000"/>
              </a:lnSpc>
            </a:pPr>
            <a:r>
              <a:rPr lang="pt-BR" sz="2900" b="1" dirty="0" err="1">
                <a:solidFill>
                  <a:srgbClr val="FFFFFF"/>
                </a:solidFill>
              </a:rPr>
              <a:t>GamesFun</a:t>
            </a:r>
            <a:endParaRPr lang="pt-BR" b="1" dirty="0"/>
          </a:p>
        </p:txBody>
      </p:sp>
    </p:spTree>
    <p:extLst>
      <p:ext uri="{BB962C8B-B14F-4D97-AF65-F5344CB8AC3E}">
        <p14:creationId xmlns:p14="http://schemas.microsoft.com/office/powerpoint/2010/main" val="1072968419"/>
      </p:ext>
    </p:extLst>
  </p:cSld>
  <p:clrMapOvr>
    <a:masterClrMapping/>
  </p:clrMapOvr>
</p:sld>
</file>

<file path=ppt/theme/theme1.xml><?xml version="1.0" encoding="utf-8"?>
<a:theme xmlns:a="http://schemas.openxmlformats.org/drawingml/2006/main" name="Geometric">
  <a:themeElements>
    <a:clrScheme name="Personalizada 1">
      <a:dk1>
        <a:srgbClr val="2B2B2B"/>
      </a:dk1>
      <a:lt1>
        <a:srgbClr val="FFFFFF"/>
      </a:lt1>
      <a:dk2>
        <a:srgbClr val="434343"/>
      </a:dk2>
      <a:lt2>
        <a:srgbClr val="999999"/>
      </a:lt2>
      <a:accent1>
        <a:srgbClr val="45B77D"/>
      </a:accent1>
      <a:accent2>
        <a:srgbClr val="33855C"/>
      </a:accent2>
      <a:accent3>
        <a:srgbClr val="33855C"/>
      </a:accent3>
      <a:accent4>
        <a:srgbClr val="45B77D"/>
      </a:accent4>
      <a:accent5>
        <a:srgbClr val="00B050"/>
      </a:accent5>
      <a:accent6>
        <a:srgbClr val="00B050"/>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851</TotalTime>
  <Words>3582</Words>
  <Application>Microsoft Office PowerPoint</Application>
  <PresentationFormat>Apresentação na tela (16:9)</PresentationFormat>
  <Paragraphs>466</Paragraphs>
  <Slides>97</Slides>
  <Notes>5</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97</vt:i4>
      </vt:variant>
    </vt:vector>
  </HeadingPairs>
  <TitlesOfParts>
    <vt:vector size="100" baseType="lpstr">
      <vt:lpstr>Arial</vt:lpstr>
      <vt:lpstr>Calibri</vt:lpstr>
      <vt:lpstr>Geometric</vt:lpstr>
      <vt:lpstr>Laboratório de Engenharia de Software</vt:lpstr>
      <vt:lpstr>Games Fun é um e-commerce desenvolvido no projeto da disciplina de Laboratório de Engenharia de Software. O intuito da loja é a venda de jogos em mídia física para os principais consoles atuais</vt:lpstr>
      <vt:lpstr>Tecnologias</vt:lpstr>
      <vt:lpstr>Requisitos Funcionais</vt:lpstr>
      <vt:lpstr>Requisitos Funcionais</vt:lpstr>
      <vt:lpstr>Requisitos Funcionais</vt:lpstr>
      <vt:lpstr>Requisitos Funcionais</vt:lpstr>
      <vt:lpstr>Requisitos Funcionais</vt:lpstr>
      <vt:lpstr>Requisitos Não Funcionais</vt:lpstr>
      <vt:lpstr>Requisitos Não Funcionais</vt:lpstr>
      <vt:lpstr>Regras de negócio</vt:lpstr>
      <vt:lpstr>Regras de negócio</vt:lpstr>
      <vt:lpstr>Regras de negócio</vt:lpstr>
      <vt:lpstr>Regras de negócio</vt:lpstr>
      <vt:lpstr>Regras de negócio</vt:lpstr>
      <vt:lpstr>Estimativa</vt:lpstr>
      <vt:lpstr>Estimativa</vt:lpstr>
      <vt:lpstr>Estimativa</vt:lpstr>
      <vt:lpstr>Estimativa</vt:lpstr>
      <vt:lpstr>Estimativa</vt:lpstr>
      <vt:lpstr>Checklist Requisitos Implementados</vt:lpstr>
      <vt:lpstr>Checklist Requisitos Implementados</vt:lpstr>
      <vt:lpstr>Checklist Requisitos Implementados</vt:lpstr>
      <vt:lpstr>Checklist Requisitos Implementados</vt:lpstr>
      <vt:lpstr>Checklist Requisitos Implementados</vt:lpstr>
      <vt:lpstr>Checklist Requisitos Implementados</vt:lpstr>
      <vt:lpstr>Checklist Regras Implementadas</vt:lpstr>
      <vt:lpstr>Checklist Regras Implementadas</vt:lpstr>
      <vt:lpstr>Checklist Regras Implementadas</vt:lpstr>
      <vt:lpstr>Checklist Regras Implementadas</vt:lpstr>
      <vt:lpstr>Checklist Regras Implementadas</vt:lpstr>
      <vt:lpstr>Proposta Técnica Comercial</vt:lpstr>
      <vt:lpstr>Proposta Técnica Comercial</vt:lpstr>
      <vt:lpstr>Proposta Técnica Comercial</vt:lpstr>
      <vt:lpstr>Proposta Técnica Comercial</vt:lpstr>
      <vt:lpstr>DVP – Documento de visão de projeto</vt:lpstr>
      <vt:lpstr>DVP- Representação da Arquitetura</vt:lpstr>
      <vt:lpstr>DVP- Diagrama em pacotes</vt:lpstr>
      <vt:lpstr>DVP- Diagrama caso de uso </vt:lpstr>
      <vt:lpstr>DVP- Diagrama de Caso de Uso de Manter Dados de Clientes (Visão Administrador) </vt:lpstr>
      <vt:lpstr>DVP- Diagrama de Caso de Uso de Cadastro de Cliente (Visão do cliente) </vt:lpstr>
      <vt:lpstr>DVP- Diagrama de Caso de Uso de Edição de Cliente (Visão Cliente) </vt:lpstr>
      <vt:lpstr>DVP- Diagrama de sequência - Condução</vt:lpstr>
      <vt:lpstr>DVP- Diagrama de sequência – Cadastrar Usuário</vt:lpstr>
      <vt:lpstr>DVP- Diagrama de sequência – Editar Usuário</vt:lpstr>
      <vt:lpstr>DVP- Diagrama de Camadas</vt:lpstr>
      <vt:lpstr>DVP- Diagrama Classe de implementação</vt:lpstr>
      <vt:lpstr>DVP- Diagrama Classe de Domínio</vt:lpstr>
      <vt:lpstr>DVP- Banco de dados Modelo Físico </vt:lpstr>
      <vt:lpstr>DVP- Banco de dados – Modelo lógico  </vt:lpstr>
      <vt:lpstr>DVP- Mapeamento Objeto Relacional</vt:lpstr>
      <vt:lpstr>DVP – Visão de Implantação</vt:lpstr>
      <vt:lpstr>Estrutura da codificação</vt:lpstr>
      <vt:lpstr>Telas</vt:lpstr>
      <vt:lpstr>Tela Home Cliente</vt:lpstr>
      <vt:lpstr>Tela Home Cliente Login</vt:lpstr>
      <vt:lpstr>Tela Cliente Criação Conta</vt:lpstr>
      <vt:lpstr>Tela Cliente Criação Conta</vt:lpstr>
      <vt:lpstr>Tela Cliente Cupons</vt:lpstr>
      <vt:lpstr>Tela Cliente Pedidos</vt:lpstr>
      <vt:lpstr>Tela Cliente Visualização pedido</vt:lpstr>
      <vt:lpstr>Tela Cliente solicitação de troca</vt:lpstr>
      <vt:lpstr>Tela Cliente solicitação de troca - Quantidade</vt:lpstr>
      <vt:lpstr>Tela Dados Cliente</vt:lpstr>
      <vt:lpstr>Tela Dados Cliente Edição</vt:lpstr>
      <vt:lpstr>Tela Dados Cliente Edição</vt:lpstr>
      <vt:lpstr>Tela Dados Cliente Edição</vt:lpstr>
      <vt:lpstr>Tela Dados Cliente Edição</vt:lpstr>
      <vt:lpstr>Tela Dados Cliente Edição</vt:lpstr>
      <vt:lpstr>Tela Dados Cliente Edição</vt:lpstr>
      <vt:lpstr>Tela Dados Cliente Edição</vt:lpstr>
      <vt:lpstr>Tela Dados Cliente Edição</vt:lpstr>
      <vt:lpstr>Tela Dados Cliente Edição</vt:lpstr>
      <vt:lpstr>Tela Dados Cliente Edição</vt:lpstr>
      <vt:lpstr>Tela Cliente Carrinho</vt:lpstr>
      <vt:lpstr>Tela Cliente Fechamento Pedido</vt:lpstr>
      <vt:lpstr>Tela Adm Home</vt:lpstr>
      <vt:lpstr>Tela Home Adm Login</vt:lpstr>
      <vt:lpstr>Tela Adm Gestão Produtos</vt:lpstr>
      <vt:lpstr>Tela Adm Gestão Produtos Edição</vt:lpstr>
      <vt:lpstr>Tela Adm Gestão Produtos Inativação</vt:lpstr>
      <vt:lpstr>Tela Adm Gestão Produtos Ativação</vt:lpstr>
      <vt:lpstr>Tela Adm Gestão Pedidos</vt:lpstr>
      <vt:lpstr>Tela Adm Gestão Pedidos Edição</vt:lpstr>
      <vt:lpstr>Tela Adm Gestão Clientes</vt:lpstr>
      <vt:lpstr>Tela Adm Gestão Clientes Edição</vt:lpstr>
      <vt:lpstr>Tela Adm Gestão Clientes Edição</vt:lpstr>
      <vt:lpstr>Tela Adm Análise de Pedidos</vt:lpstr>
      <vt:lpstr>Planos de testes</vt:lpstr>
      <vt:lpstr>Planos de testes</vt:lpstr>
      <vt:lpstr>Planos de testes</vt:lpstr>
      <vt:lpstr>Planos de testes</vt:lpstr>
      <vt:lpstr>Planos de testes</vt:lpstr>
      <vt:lpstr>Tela de Teste com Cypress</vt:lpstr>
      <vt:lpstr>Tela de Teste com Cypress</vt:lpstr>
      <vt:lpstr>Tela de Teste com Cypress</vt:lpstr>
      <vt:lpstr>Agradecimento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Laboratório de Engenharia de Software</dc:title>
  <dc:creator>Eduardo Borges</dc:creator>
  <cp:lastModifiedBy>EDUARDO DA SILVA FRANCO BORGES</cp:lastModifiedBy>
  <cp:revision>18</cp:revision>
  <dcterms:modified xsi:type="dcterms:W3CDTF">2021-12-08T00:18:09Z</dcterms:modified>
</cp:coreProperties>
</file>